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295" r:id="rId3"/>
    <p:sldId id="256" r:id="rId4"/>
    <p:sldId id="299" r:id="rId5"/>
    <p:sldId id="266" r:id="rId6"/>
    <p:sldId id="300" r:id="rId7"/>
    <p:sldId id="267" r:id="rId8"/>
    <p:sldId id="257" r:id="rId9"/>
    <p:sldId id="301" r:id="rId10"/>
    <p:sldId id="268" r:id="rId11"/>
    <p:sldId id="258" r:id="rId12"/>
    <p:sldId id="302" r:id="rId13"/>
    <p:sldId id="269" r:id="rId14"/>
    <p:sldId id="303" r:id="rId15"/>
    <p:sldId id="270" r:id="rId16"/>
    <p:sldId id="272" r:id="rId17"/>
    <p:sldId id="312" r:id="rId18"/>
    <p:sldId id="271" r:id="rId19"/>
    <p:sldId id="304" r:id="rId20"/>
    <p:sldId id="273" r:id="rId21"/>
    <p:sldId id="305" r:id="rId22"/>
    <p:sldId id="274" r:id="rId23"/>
    <p:sldId id="275" r:id="rId24"/>
    <p:sldId id="259" r:id="rId25"/>
    <p:sldId id="306" r:id="rId26"/>
    <p:sldId id="276" r:id="rId27"/>
    <p:sldId id="277" r:id="rId28"/>
    <p:sldId id="262" r:id="rId29"/>
    <p:sldId id="278" r:id="rId30"/>
    <p:sldId id="260" r:id="rId31"/>
    <p:sldId id="280" r:id="rId32"/>
    <p:sldId id="291" r:id="rId33"/>
    <p:sldId id="279" r:id="rId34"/>
    <p:sldId id="261" r:id="rId35"/>
    <p:sldId id="307" r:id="rId36"/>
    <p:sldId id="281" r:id="rId37"/>
    <p:sldId id="310" r:id="rId38"/>
    <p:sldId id="308" r:id="rId39"/>
    <p:sldId id="282" r:id="rId40"/>
    <p:sldId id="283" r:id="rId41"/>
    <p:sldId id="284" r:id="rId42"/>
    <p:sldId id="285" r:id="rId43"/>
    <p:sldId id="286" r:id="rId44"/>
    <p:sldId id="298" r:id="rId45"/>
    <p:sldId id="309" r:id="rId46"/>
    <p:sldId id="290" r:id="rId47"/>
    <p:sldId id="287" r:id="rId48"/>
    <p:sldId id="296" r:id="rId49"/>
    <p:sldId id="289" r:id="rId50"/>
    <p:sldId id="288" r:id="rId51"/>
    <p:sldId id="292" r:id="rId52"/>
    <p:sldId id="263" r:id="rId53"/>
    <p:sldId id="264" r:id="rId54"/>
    <p:sldId id="265" r:id="rId55"/>
    <p:sldId id="297" r:id="rId56"/>
    <p:sldId id="29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1" y="90872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entury" panose="02040604050505020304" pitchFamily="18" charset="0"/>
              </a:rPr>
              <a:t>Презентация</a:t>
            </a:r>
            <a:br>
              <a:rPr lang="ru-RU" sz="4800" b="1" dirty="0" smtClean="0">
                <a:latin typeface="Century" panose="02040604050505020304" pitchFamily="18" charset="0"/>
              </a:rPr>
            </a:br>
            <a:r>
              <a:rPr lang="ru-RU" sz="4800" b="1" dirty="0" smtClean="0">
                <a:latin typeface="Century" panose="02040604050505020304" pitchFamily="18" charset="0"/>
              </a:rPr>
              <a:t> к круглому столу</a:t>
            </a:r>
            <a:br>
              <a:rPr lang="ru-RU" sz="4800" b="1" dirty="0" smtClean="0">
                <a:latin typeface="Century" panose="02040604050505020304" pitchFamily="18" charset="0"/>
              </a:rPr>
            </a:br>
            <a:r>
              <a:rPr lang="ru-RU" sz="4800" b="1" dirty="0" smtClean="0">
                <a:latin typeface="Century" panose="02040604050505020304" pitchFamily="18" charset="0"/>
              </a:rPr>
              <a:t> «Твоё «НЕТ» имеет значение»</a:t>
            </a:r>
          </a:p>
          <a:p>
            <a:pPr algn="ctr"/>
            <a:endParaRPr lang="ru-RU" sz="4800" b="1" i="1" dirty="0">
              <a:latin typeface="Century" panose="02040604050505020304" pitchFamily="18" charset="0"/>
            </a:endParaRPr>
          </a:p>
          <a:p>
            <a:pPr algn="ctr"/>
            <a:r>
              <a:rPr lang="ru-RU" sz="2800" b="1" i="1" dirty="0" smtClean="0">
                <a:latin typeface="Century" panose="02040604050505020304" pitchFamily="18" charset="0"/>
              </a:rPr>
              <a:t>Учитель МХК </a:t>
            </a:r>
            <a:br>
              <a:rPr lang="ru-RU" sz="2800" b="1" i="1" dirty="0" smtClean="0">
                <a:latin typeface="Century" panose="02040604050505020304" pitchFamily="18" charset="0"/>
              </a:rPr>
            </a:br>
            <a:r>
              <a:rPr lang="ru-RU" sz="2800" b="1" i="1" dirty="0" smtClean="0">
                <a:latin typeface="Century" panose="02040604050505020304" pitchFamily="18" charset="0"/>
              </a:rPr>
              <a:t>ГБОУ СОШ №307 Адмиралтейского района Чижова Марина Георгиевна</a:t>
            </a:r>
          </a:p>
          <a:p>
            <a:pPr algn="ctr"/>
            <a:endParaRPr lang="ru-RU" sz="2800" b="1" i="1" dirty="0">
              <a:latin typeface="Century" panose="02040604050505020304" pitchFamily="18" charset="0"/>
            </a:endParaRPr>
          </a:p>
          <a:p>
            <a:pPr algn="ctr"/>
            <a:r>
              <a:rPr lang="ru-RU" sz="2800" b="1" i="1" dirty="0" smtClean="0">
                <a:latin typeface="Century" panose="02040604050505020304" pitchFamily="18" charset="0"/>
              </a:rPr>
              <a:t>2019 </a:t>
            </a:r>
            <a:r>
              <a:rPr lang="ru-RU" sz="2800" b="1" i="1" dirty="0" smtClean="0">
                <a:latin typeface="Century" panose="02040604050505020304" pitchFamily="18" charset="0"/>
              </a:rPr>
              <a:t>год</a:t>
            </a:r>
            <a:endParaRPr lang="ru-RU" sz="2800" b="1" i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Согласно российскому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</a:rPr>
              <a:t>законодательству</a:t>
            </a:r>
            <a:r>
              <a:rPr lang="ru-RU" sz="2800" dirty="0" smtClean="0"/>
              <a:t>,</a:t>
            </a:r>
          </a:p>
          <a:p>
            <a:r>
              <a:rPr lang="ru-RU" sz="2600" dirty="0" smtClean="0"/>
              <a:t> </a:t>
            </a:r>
            <a:r>
              <a:rPr lang="ru-RU" sz="2600" b="1" dirty="0">
                <a:latin typeface="Arial Black" pitchFamily="34" charset="0"/>
              </a:rPr>
              <a:t>коррупция — это злоупотребление 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лицами; а также совершение указанных деяний от имени или в интересах юридического лица</a:t>
            </a:r>
            <a:r>
              <a:rPr lang="ru-RU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42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pah.info/system/files/upload/2012-11-09/vzyatki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20"/>
            <a:ext cx="9266578" cy="59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Как наказывается </a:t>
            </a:r>
            <a:r>
              <a:rPr lang="ru-RU" sz="9600" i="1" dirty="0" smtClean="0">
                <a:latin typeface="Arial Black" pitchFamily="34" charset="0"/>
              </a:rPr>
              <a:t>коррупция?</a:t>
            </a:r>
            <a:endParaRPr lang="ru-RU" sz="96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5102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latin typeface="Arial Black" pitchFamily="34" charset="0"/>
              </a:rPr>
              <a:t>Ратифицированная Россией европейская Уголовно-правовая конвенция о коррупции </a:t>
            </a:r>
            <a:r>
              <a:rPr lang="ru-RU" sz="3200" dirty="0">
                <a:latin typeface="Arial Black" pitchFamily="34" charset="0"/>
              </a:rPr>
              <a:t>(англ. </a:t>
            </a:r>
            <a:r>
              <a:rPr lang="ru-RU" sz="3200" dirty="0" err="1">
                <a:latin typeface="Arial Black" pitchFamily="34" charset="0"/>
              </a:rPr>
              <a:t>Criminal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Law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Convention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on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err="1">
                <a:latin typeface="Arial Black" pitchFamily="34" charset="0"/>
              </a:rPr>
              <a:t>Corruption</a:t>
            </a:r>
            <a:r>
              <a:rPr lang="ru-RU" sz="3200" dirty="0">
                <a:latin typeface="Arial Black" pitchFamily="34" charset="0"/>
              </a:rPr>
              <a:t>) </a:t>
            </a:r>
            <a:r>
              <a:rPr lang="ru-RU" sz="3200" i="1" dirty="0">
                <a:latin typeface="Century" panose="02040604050505020304" pitchFamily="18" charset="0"/>
              </a:rPr>
              <a:t>относит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коррупцию к </a:t>
            </a:r>
            <a:r>
              <a:rPr lang="ru-RU" sz="4400" dirty="0">
                <a:latin typeface="Arial Black" pitchFamily="34" charset="0"/>
              </a:rPr>
              <a:t>уголовным преступлениям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физических и юридических лиц. </a:t>
            </a:r>
            <a:endParaRPr lang="ru-RU" sz="32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3200" dirty="0" smtClean="0">
                <a:latin typeface="Arial Black" pitchFamily="34" charset="0"/>
              </a:rPr>
              <a:t>По </a:t>
            </a:r>
            <a:r>
              <a:rPr lang="ru-RU" sz="3200" dirty="0">
                <a:latin typeface="Arial Black" pitchFamily="34" charset="0"/>
              </a:rPr>
              <a:t>состоянию на 2010 год в России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за одно и то же коррупционное преступление</a:t>
            </a:r>
            <a:r>
              <a:rPr lang="ru-RU" sz="3200" dirty="0">
                <a:latin typeface="Arial Black" pitchFamily="34" charset="0"/>
              </a:rPr>
              <a:t> можно получить наказание и по Кодексу об административных правонарушениях, и по Уголовному кодексу.</a:t>
            </a:r>
          </a:p>
        </p:txBody>
      </p:sp>
    </p:spTree>
    <p:extLst>
      <p:ext uri="{BB962C8B-B14F-4D97-AF65-F5344CB8AC3E}">
        <p14:creationId xmlns:p14="http://schemas.microsoft.com/office/powerpoint/2010/main" val="22791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4704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dirty="0" smtClean="0">
                <a:latin typeface="Century" panose="02040604050505020304" pitchFamily="18" charset="0"/>
              </a:rPr>
              <a:t>Как давно </a:t>
            </a:r>
            <a:r>
              <a:rPr lang="ru-RU" sz="7200" dirty="0" smtClean="0">
                <a:latin typeface="Century" panose="02040604050505020304" pitchFamily="18" charset="0"/>
              </a:rPr>
              <a:t>общество борется с </a:t>
            </a:r>
            <a:r>
              <a:rPr lang="ru-RU" sz="9200" b="1" i="1" dirty="0" smtClean="0">
                <a:latin typeface="Arial Black" pitchFamily="34" charset="0"/>
              </a:rPr>
              <a:t>коррупцией</a:t>
            </a:r>
            <a:r>
              <a:rPr lang="ru-RU" sz="9200" b="1" dirty="0" smtClean="0"/>
              <a:t> ?</a:t>
            </a:r>
            <a:endParaRPr lang="ru-RU" sz="9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079" y="0"/>
            <a:ext cx="9144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latin typeface="Arial Black" pitchFamily="34" charset="0"/>
              </a:rPr>
              <a:t>Первым правителем</a:t>
            </a:r>
            <a:r>
              <a:rPr lang="ru-RU" sz="2700" dirty="0"/>
              <a:t>, </a:t>
            </a:r>
            <a:r>
              <a:rPr lang="ru-RU" sz="2700" dirty="0">
                <a:latin typeface="Century" panose="02040604050505020304" pitchFamily="18" charset="0"/>
              </a:rPr>
              <a:t>о котором сохранилось упоминание как о борце с коррупцией, был </a:t>
            </a:r>
            <a:r>
              <a:rPr lang="ru-RU" sz="2700" b="1" dirty="0" err="1">
                <a:latin typeface="Arial Black" pitchFamily="34" charset="0"/>
              </a:rPr>
              <a:t>Уруинимгина</a:t>
            </a:r>
            <a:r>
              <a:rPr lang="ru-RU" sz="2700" dirty="0"/>
              <a:t> — </a:t>
            </a:r>
            <a:r>
              <a:rPr lang="ru-RU" sz="2700" b="1" i="1" dirty="0">
                <a:solidFill>
                  <a:srgbClr val="C00000"/>
                </a:solidFill>
                <a:latin typeface="Arial Black" pitchFamily="34" charset="0"/>
              </a:rPr>
              <a:t>шумерский царь города-государства </a:t>
            </a:r>
            <a:r>
              <a:rPr lang="ru-RU" sz="2700" b="1" i="1" dirty="0" err="1">
                <a:solidFill>
                  <a:srgbClr val="C00000"/>
                </a:solidFill>
                <a:latin typeface="Arial Black" pitchFamily="34" charset="0"/>
              </a:rPr>
              <a:t>Лагаша</a:t>
            </a:r>
            <a:r>
              <a:rPr lang="ru-RU" sz="2700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700" b="1" i="1" dirty="0">
                <a:solidFill>
                  <a:srgbClr val="002060"/>
                </a:solidFill>
                <a:latin typeface="Arial Black" pitchFamily="34" charset="0"/>
              </a:rPr>
              <a:t>во второй половине XXIV века до н.</a:t>
            </a:r>
            <a:r>
              <a:rPr lang="ru-RU" sz="2700" b="1" i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700" dirty="0"/>
              <a:t>э</a:t>
            </a:r>
            <a:r>
              <a:rPr lang="ru-RU" sz="2700" dirty="0" smtClean="0"/>
              <a:t>.</a:t>
            </a:r>
          </a:p>
          <a:p>
            <a:r>
              <a:rPr lang="ru-RU" sz="2700" dirty="0" smtClean="0"/>
              <a:t> </a:t>
            </a:r>
            <a:r>
              <a:rPr lang="ru-RU" sz="2400" b="1" dirty="0">
                <a:solidFill>
                  <a:srgbClr val="002060"/>
                </a:solidFill>
                <a:latin typeface="Century" panose="02040604050505020304" pitchFamily="18" charset="0"/>
              </a:rPr>
              <a:t>Несмотря на показательные и часто жестокие наказания за коррупцию, борьба с ней не приводила к желаемым результатам. </a:t>
            </a:r>
            <a:r>
              <a:rPr lang="ru-RU" sz="2400" dirty="0">
                <a:latin typeface="Century" panose="02040604050505020304" pitchFamily="18" charset="0"/>
              </a:rPr>
              <a:t>В лучшем случае удавалось предотвратить наиболее опасные преступления, однако на уровне мелкой растраты и взяток коррупция носила массовый характер. </a:t>
            </a:r>
            <a:r>
              <a:rPr lang="ru-RU" sz="2400" b="1" dirty="0">
                <a:latin typeface="Century" panose="02040604050505020304" pitchFamily="18" charset="0"/>
              </a:rPr>
              <a:t>Первый трактат с обсуждением коррупции — «</a:t>
            </a:r>
            <a:r>
              <a:rPr lang="ru-RU" sz="2400" b="1" dirty="0" err="1">
                <a:latin typeface="Century" panose="02040604050505020304" pitchFamily="18" charset="0"/>
              </a:rPr>
              <a:t>Артха-шастра</a:t>
            </a:r>
            <a:r>
              <a:rPr lang="ru-RU" sz="2400" b="1" dirty="0">
                <a:latin typeface="Century" panose="02040604050505020304" pitchFamily="18" charset="0"/>
              </a:rPr>
              <a:t>» — опубликовал под псевдонимом </a:t>
            </a:r>
            <a:r>
              <a:rPr lang="ru-RU" sz="2400" b="1" dirty="0" err="1">
                <a:latin typeface="Century" panose="02040604050505020304" pitchFamily="18" charset="0"/>
              </a:rPr>
              <a:t>Каутилья</a:t>
            </a:r>
            <a:r>
              <a:rPr lang="ru-RU" sz="2400" b="1" dirty="0">
                <a:latin typeface="Century" panose="02040604050505020304" pitchFamily="18" charset="0"/>
              </a:rPr>
              <a:t> один из министров </a:t>
            </a:r>
            <a:r>
              <a:rPr lang="ru-RU" sz="2400" b="1" dirty="0" err="1">
                <a:latin typeface="Century" panose="02040604050505020304" pitchFamily="18" charset="0"/>
              </a:rPr>
              <a:t>Бхараты</a:t>
            </a:r>
            <a:r>
              <a:rPr lang="ru-RU" sz="2400" b="1" dirty="0">
                <a:latin typeface="Century" panose="02040604050505020304" pitchFamily="18" charset="0"/>
              </a:rPr>
              <a:t> (Индии) в IV веке до н. э</a:t>
            </a:r>
            <a:r>
              <a:rPr lang="ru-RU" sz="2400" b="1" dirty="0" smtClean="0">
                <a:latin typeface="Century" panose="02040604050505020304" pitchFamily="18" charset="0"/>
              </a:rPr>
              <a:t>.</a:t>
            </a:r>
          </a:p>
          <a:p>
            <a:r>
              <a:rPr lang="ru-RU" sz="2400" dirty="0" smtClean="0">
                <a:latin typeface="Century" panose="02040604050505020304" pitchFamily="18" charset="0"/>
              </a:rPr>
              <a:t> </a:t>
            </a:r>
            <a:r>
              <a:rPr lang="ru-RU" sz="2400" dirty="0">
                <a:latin typeface="Century" panose="02040604050505020304" pitchFamily="18" charset="0"/>
              </a:rPr>
              <a:t>В нём он сделал пессимистичный вывод, что </a:t>
            </a:r>
            <a:r>
              <a:rPr lang="ru-RU" sz="2700" dirty="0">
                <a:solidFill>
                  <a:srgbClr val="C00000"/>
                </a:solidFill>
                <a:latin typeface="Arial Black" pitchFamily="34" charset="0"/>
              </a:rPr>
              <a:t>«имущество царя не может быть, хотя бы в малости, не присвоено ведающими этим имуществом».</a:t>
            </a:r>
          </a:p>
        </p:txBody>
      </p:sp>
    </p:spTree>
    <p:extLst>
      <p:ext uri="{BB962C8B-B14F-4D97-AF65-F5344CB8AC3E}">
        <p14:creationId xmlns:p14="http://schemas.microsoft.com/office/powerpoint/2010/main" val="121561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50.radikal.ru/i128/1005/2b/aadb3219e7d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599"/>
            <a:ext cx="9144000" cy="64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39534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Century Schoolbook" panose="02040604050505020304" pitchFamily="18" charset="0"/>
              </a:rPr>
              <a:t>алчность </a:t>
            </a:r>
            <a:r>
              <a:rPr lang="ru-RU" dirty="0">
                <a:latin typeface="Century Schoolbook" panose="02040604050505020304" pitchFamily="18" charset="0"/>
              </a:rPr>
              <a:t>— подкуп судьи, от решения которого зависит судьба человека</a:t>
            </a:r>
          </a:p>
        </p:txBody>
      </p:sp>
    </p:spTree>
    <p:extLst>
      <p:ext uri="{BB962C8B-B14F-4D97-AF65-F5344CB8AC3E}">
        <p14:creationId xmlns:p14="http://schemas.microsoft.com/office/powerpoint/2010/main" val="330441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8" y="0"/>
            <a:ext cx="91162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Иероним </a:t>
            </a:r>
            <a:r>
              <a:rPr lang="ru-RU" b="1" dirty="0" smtClean="0">
                <a:latin typeface="Century Schoolbook" panose="02040604050505020304" pitchFamily="18" charset="0"/>
              </a:rPr>
              <a:t>Босх</a:t>
            </a:r>
            <a:r>
              <a:rPr lang="en-US" b="1" dirty="0" smtClean="0">
                <a:latin typeface="Century Schoolbook" panose="02040604050505020304" pitchFamily="18" charset="0"/>
              </a:rPr>
              <a:t>  </a:t>
            </a:r>
            <a:r>
              <a:rPr lang="ru-RU" b="1" i="1" dirty="0" smtClean="0">
                <a:latin typeface="Century Schoolbook" panose="02040604050505020304" pitchFamily="18" charset="0"/>
              </a:rPr>
              <a:t>Семь </a:t>
            </a:r>
            <a:r>
              <a:rPr lang="ru-RU" b="1" i="1" dirty="0">
                <a:latin typeface="Century Schoolbook" panose="02040604050505020304" pitchFamily="18" charset="0"/>
              </a:rPr>
              <a:t>смертных грехов </a:t>
            </a:r>
            <a:endParaRPr lang="en-US" b="1" i="1" dirty="0">
              <a:latin typeface="Century Schoolbook" panose="02040604050505020304" pitchFamily="18" charset="0"/>
            </a:endParaRPr>
          </a:p>
          <a:p>
            <a:pPr algn="ctr"/>
            <a:r>
              <a:rPr lang="ru-RU" dirty="0" smtClean="0">
                <a:latin typeface="Century Schoolbook" panose="02040604050505020304" pitchFamily="18" charset="0"/>
              </a:rPr>
              <a:t>1475—1480</a:t>
            </a:r>
            <a:r>
              <a:rPr lang="en-US" dirty="0" smtClean="0">
                <a:latin typeface="Century Schoolbook" panose="02040604050505020304" pitchFamily="18" charset="0"/>
              </a:rPr>
              <a:t> </a:t>
            </a:r>
            <a:r>
              <a:rPr lang="ru-RU" dirty="0" smtClean="0">
                <a:latin typeface="Century Schoolbook" panose="02040604050505020304" pitchFamily="18" charset="0"/>
              </a:rPr>
              <a:t>Доска</a:t>
            </a:r>
            <a:r>
              <a:rPr lang="ru-RU" dirty="0">
                <a:latin typeface="Century Schoolbook" panose="02040604050505020304" pitchFamily="18" charset="0"/>
              </a:rPr>
              <a:t>, масло. 120 × 150 см</a:t>
            </a: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Прадо, Мадрид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36605"/>
            <a:ext cx="7264184" cy="619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0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9724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00" dirty="0">
                <a:latin typeface="Century" panose="02040604050505020304" pitchFamily="18" charset="0"/>
              </a:rPr>
              <a:t>Особую озабоченность вызывала </a:t>
            </a:r>
            <a:r>
              <a:rPr lang="ru-RU" sz="3100" i="1" dirty="0">
                <a:solidFill>
                  <a:srgbClr val="C00000"/>
                </a:solidFill>
                <a:latin typeface="Century" panose="02040604050505020304" pitchFamily="18" charset="0"/>
              </a:rPr>
              <a:t>продажность судей</a:t>
            </a:r>
            <a:r>
              <a:rPr lang="ru-RU" sz="3100" dirty="0">
                <a:latin typeface="Century" panose="02040604050505020304" pitchFamily="18" charset="0"/>
              </a:rPr>
              <a:t>, поскольку она приводила к незаконному перераспределению собственности и желанию решить спор вне правового поля. Не случайно </a:t>
            </a:r>
            <a:r>
              <a:rPr lang="ru-RU" sz="3100" b="1" dirty="0">
                <a:latin typeface="Century" panose="02040604050505020304" pitchFamily="18" charset="0"/>
              </a:rPr>
              <a:t>ведущие религии из всех видов коррупции осуждают в первую очередь подкуп судей</a:t>
            </a:r>
            <a:r>
              <a:rPr lang="ru-RU" sz="3100" dirty="0" smtClean="0">
                <a:latin typeface="Century" panose="02040604050505020304" pitchFamily="18" charset="0"/>
              </a:rPr>
              <a:t>:</a:t>
            </a:r>
          </a:p>
          <a:p>
            <a:r>
              <a:rPr lang="ru-RU" sz="3100" dirty="0" smtClean="0">
                <a:latin typeface="Century" panose="02040604050505020304" pitchFamily="18" charset="0"/>
              </a:rPr>
              <a:t> 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«Даров не принимай, ибо дары слепыми делают зрячих и превращают дело правых» </a:t>
            </a:r>
            <a:r>
              <a:rPr lang="ru-RU" sz="3100" dirty="0">
                <a:latin typeface="Century" panose="02040604050505020304" pitchFamily="18" charset="0"/>
              </a:rPr>
              <a:t>(Исх.23:8, см. также Втор.16:19</a:t>
            </a:r>
            <a:r>
              <a:rPr lang="ru-RU" sz="3100" dirty="0" smtClean="0">
                <a:latin typeface="Century" panose="02040604050505020304" pitchFamily="18" charset="0"/>
              </a:rPr>
              <a:t>);</a:t>
            </a:r>
          </a:p>
          <a:p>
            <a:r>
              <a:rPr lang="ru-RU" sz="3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«Не присваивайте незаконно имущества друг друга и не подкупайте судей, чтобы намеренно присвоить часть собственности других людей» </a:t>
            </a:r>
            <a:r>
              <a:rPr lang="ru-RU" sz="3100" dirty="0">
                <a:latin typeface="Century" panose="02040604050505020304" pitchFamily="18" charset="0"/>
              </a:rPr>
              <a:t>(Коран 2:188)</a:t>
            </a:r>
          </a:p>
        </p:txBody>
      </p:sp>
    </p:spTree>
    <p:extLst>
      <p:ext uri="{BB962C8B-B14F-4D97-AF65-F5344CB8AC3E}">
        <p14:creationId xmlns:p14="http://schemas.microsoft.com/office/powerpoint/2010/main" val="33464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80728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latin typeface="Century" panose="02040604050505020304" pitchFamily="18" charset="0"/>
              </a:rPr>
              <a:t>С чем связано усиление борьбы с коррупцией </a:t>
            </a:r>
          </a:p>
          <a:p>
            <a:pPr algn="ctr"/>
            <a:r>
              <a:rPr lang="ru-RU" sz="7200" b="1" i="1" dirty="0" smtClean="0">
                <a:latin typeface="Century" panose="02040604050505020304" pitchFamily="18" charset="0"/>
              </a:rPr>
              <a:t>на западе?</a:t>
            </a:r>
            <a:endParaRPr lang="ru-RU" sz="7200" b="1" i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RMTExQVFBUWGR4YFRgXGRkXGxoYHhwYGxkcGRcYHCggGB0lHR4YIzEhJSkrLi8uGB8zODMsNygtLisBCgoKDg0OGxAQGiwkICQsLCwsLCwsLCwsLCwsLCwsLCwsLCwsLDQsLCwsLCwsLCwsLCwsLCwsLCwsLCwsLCwsLP/AABEIAHkBoAMBEQACEQEDEQH/xAAcAAEAAgMBAQEAAAAAAAAAAAAABQYDBAcCAQj/xABQEAACAQMBBAMKBwoNBAMAAAABAgMABBESBQYHIRMxQRQiMjVRYXFzkbI0UnKBkrGzFSMzQnShwcLD0RYkJUNTVFVigoOTlNMINqLSF2Px/8QAGwEBAAIDAQEAAAAAAAAAAAAAAAEEAgMFBgf/xAA/EQACAQIBCAcFBgYBBQAAAAAAAQIDEQQFEiExMkFRcRMzNGGRscEGInKB8BWhssLR0hQkNVNi8SNCQ1KC4f/aAAwDAQACEQMRAD8A7jQCgFAKAUAoBQCgFAKAUAoBQCgFAKAUAoBQCgFAKAUAoBQCgFAKAUAoBQCgFAKAUAoBQCgFAKAUAoBQCgFAKAUAoBQCgFAKAUByHfjbtzHtC4SOeVEUppVWIAzFGTgekk/PVGrOSm0n9WPZZLweHqYSEpwTbvpa/wAmTHDbbUz92NNK8ojRGAdicfhCcenA9lbKE273ZSy1hKUOiVOKV21o+RSzvTenmbmUE8zhiBz58h2DzVo6SfE7n2dhFoVNeB0uPbxtNkw3EjNLI6KV1sSWkcagCT2AZPoWrWfmU02eXeDWJyhOjBZsU3ey1JaPv82czv8AeG7uHy80pJOFSMsoyTyConX5B1n01VdSUnrPU0sDhqEbRgubs/Fv/QtNu3lu/ezTKynvkcswz2hkf92aKcovWKmDwteOmEWnvVl4NHXd194BeWplxpdcrIo7HAzkeYggj047Ku0558bnjcdgnhK+ZrT0p9xyGPee9wP4zN1fHNUuknxPZSyfhbv/AI4+B7j3rvQeV1LnzkN+ZgadLPiYvJuFa0015eRfuH2+Ety7QT4ZwupHAC6gCAwYDlnmDkY7fJzs0ark7M89lfJdPDxVWloV7NcOFikbS3kvBNMBczACRwAHPIB2AHsqvKpK70neo4DDOlBunHUt3cjXXeq9B5XUufO2fzGo6SfE2PJ2Fa6teBbty98p5pO5bhtRkVhHIAFYNpJ56cA8gcHAOQOvPLdSqybzWcbKWSqNKHT0lbNautatfvKe28l8AQbmYMOR789f/wC1p6SfE7SwGEbuqcbcjoHELbUqWlrJDI0ZkYMShwSpjJ7OzJFWa03mpo87kfCU5YipCpFPNW/jchdwNsXM12yyTyuqwu+GYkZGkA4/xVrozk5aWXsr4WhSw6cIJNyS1c/0KzHvPe4H8Zm6vjmtXST4nUlk/C36uPgev4TXn9Zm+madJLiR9n4X+3HwNnZe8d2Z4FNzMQZUBBc4ILqCD81TGpK60mqvgMMqU2qcdl7u5lp4n7WnhnhWKWSMGMkhWIBOo863V5NNWZych4ajVpSdSKeneu40uHm2rmW+VJZ5HXQ50sxIyMY5VjRnJy0s35YwlCnhXKEEndaUiB2hvJeCaUC5mAEjgDWeQDEAVrlUlfWdCjgMM6cW6cdS3dx0LcG/ll2fI8kjO4ZwGY5IAVcc6s0ZNwbZ5zK1GnTxcYwikrLQuZzL+FF7oz3VN1fHPkqr0kuJ6n7Owudbo4+B0riVtt4LeJInKSStnKnBCKMtg+kqPnNWq83FKx5jIuEhWrSlNXjFfe9X3XKhujt+6e+t0e4lZWfDKWJBGljzFaKc5OSuzs5QwWHhhakowSaWu3ei3cQd7ntSkMGBKy6mYjOhckDAPIsSD18hjqOa31qrjoRxskZMhiU6tXZTtbi/0RzyTe29PXdSc/IQv5lAqt0s+J6RZMwi1U197PP8Jrz+szfTNR0kuJP2fhf7cfA7PuxMz2ds7kszQoWJ5kkqCSTV6m7wV+B4jHQjDE1IxVkpO3iSdZlUUAoBQCgFAKAUAoBQCgFAKAUAoBQCgFAKAUAoBQHEOIXjK59KfYxVz63WP63I93kjsVP5/ikSfDl8RbS9QD7BLWdHVLkVcsq86HxftKUK0HcZet8m/krZY/uIfZEB+mrFTq4nAyav5/EPvf4ivbmj+P2vrB9RrVS20dLKXZKnIy79eMbr5S+4lTW22YZK7HT5PzZauErfe7wdg0H2iT9wrdh9TOT7QL36T5+hzWLwR6BVU9PLWy7X8YOwbRsDImfB7Rl581vl1K+uJw6Un9rVV/ivKJqcND/KMXnV/dJqKG2jbltfycua8yB2r8In9bJ77VrltM6NDqYfDHyRbNmxg7BusgcpgR5jmHq+r562x6l8/wBDj1pNZWp2/wDH9xA7m/D7X1g+o1rpbaOhlLslTkYt6LXor25TySsR6GOsfmYUqK0mjPA1Okw1OX+K+7R6E3vXdatnbLH/ANbj6ARKzqO8IlDAU83GYl96++7NvhTDmW6f4sQX6RJ/UrLDrSzTl+VqdOPGV/D/AGUOLwR6BVc9BLWy47RsIhsW2mEaCVpSGkCjURqm5FsZI5D2Ct0orok/recWjWqPKdSm5PNUdCvo1R3Fc2R8It/XR++ta47SOniOpn8MvJlw4u/CYPVn3jW7E7SOL7PdTPn6Efww8YL6t/0VjQ2yzlzsb5oru0/w83rX99q1S1s6VHqofCvJHTuG3i2X5cnurVuhsM8rlrtseUfNnI/xP8P6Kpnsv+v5ls4jbR6W9ZQe9hURj0+E59px/hrbWleRx8jUOiwqlvk2/Rfr8zT3J8YWvy/1WqKW2jdlPsdTl6okeKGfug2f6NMejvv05rKvtlbIXY1zfoZNy0XuLapwNQgxntA0S9Xk5j81TS2ZcjHKTl/FYZbs71iU+tB2jvO6PwC09RH7gro09hcj59lHtdX4peZL1mUxQCgFAKAUAoBQCgFAKAUAoBQCgFAKAUAoBQCgFAcQ4heMrn0p9jFXPrdY/rcj3eSOxU/n+KRCwXsiLIiOVWUBZAPxgM4B7cczy7awTa0F6VKE5RlJXcdK7jd3es7aWVVuZjCpPxeTebpM/e/SR89ZQUW/eZoxlWvTpuVGGc+er5b/ABLvxbiCw2qqMKrMAB2AKABW/EaEjhez8nKrUb1tLzKbuZ8PtfWD6jWmlto7eUuyVORk378Y3Xyl+zSlbbZhkrsdPk/Nlo4SeBe+iP6pa3Yfecr2g2qXz/Kc3i8EegVVPTS1s3JtpytCkDP96jJZE5ABiWJOQMk983WT11lnO1jTHD01UdVR956G+5W/RFt4VbMdrnujSeiRGAbsLHAwp7cDVnHVy8tbsPF51zj5exEI0Oiv7za0dy4/cVPavwif1snvtWmW0zsUOph8MfJAbUlEBt9ZELNrZMLgty5k4z2DlnHKmc7W3D+Hpuqq2b7yVr6dXlvJzh3sx5r2KRVJjiJZ37BgHAz1Ek45eTNZ0YtyTKGWMRClhpQb96WhLfr18rGxxRttF+Wx+EjRvnGUP5lFTXVpmrIVTOwluDa9fVkHfXOq1tE/ozOD/idH/TWDfur5l+lDNr1Zccz7k0XfhPD95vH8pVfoqx/Wrfh1obOF7QS/5KUeb8X/APDmcXgj0Cqp6iWtl62p4gtPXH3p6sS6lc/1ODQ/q1X4fSJU9kfCLf10fvrWmO0jr4jqZ/DLyZcOLvwmD1Z941uxO0ji+z3Uz5+hH8MPGC+rf9FY0Nss5c7G+aK7tP8ADzetf32rVLWzpUeqh8K8kdO4beLZflye6tW6GwzyuWu2x5R82clj8EeiqZ7CW0zNLIWZmPMsSzHzk5J9p/PTWYRSilFaloRMbk+MLX5f6rVspbaKWU+x1OXqi28VUtdcZcyC50YUJpIKZODJq6hnVgjn18j2bsRm37zj5BeIzZKKWZfffX3W7rXv3HPrWKUhzGJCFUmQpqwE7dZXqXkevlyqsk9x6Ocqaaz7aXovbX3d/IwVBsO87o/ALT1EfuCujT2FyPn2Ue11fil5kvWZTFAKAUAoBQCgFAKAUAoBQCgFAKAUAoBQCgFAKAUBxDiF4yufSn2MVc+t1j+tyPd5I7FT+f4pEjw8gV4toqwDKYVyD/mkfPWdFXUitlibhOg4uzzn+Upg6q0Hb3l732dm2bsxmOSUXJ8pMa1Yq7ETgZMSjjcRFcX+Ir25nw+19YPqNa6W2jpZS7JU5GTfvxjdfKX7NKVttmGSux0+T82WjhKO8vPQn1SVuw+pnK9oNql8/Q5vF4I9AqqemlrZ2Xh1ZRNs6BmjRmzJzKgnlLIBzIq9RisxHiss1akcZOKk7e7v/wAUW0DFbjjH562r8In9bJ77VzZbTPpGH6mHwx8kdL4W2cb2bl40Y9MwyygnGlO0irWHScTy+Xas4YlKMmvdW/vZeUUAYAAHkHKrBwG29LOc8YLX4NL8tD8+ll+pqq4lamem9nKnWU+T80/NHOKqnprHV+GEGnZ8jfHkc+xVT61NXKC9w8hl2d8ZFcEvNv1OSxDvR6BVM9jJaWXnaniG09cfenqxLqVz/U4FD+rVfh9IlT2R8Jt/XR++taY7SOviOpn8MvJlw4u/CYPVn3jW7E7SOL7PdTPn6Efww8YL6t/0VjQ2yzlzsb5oru0/w83rX99q1S1s6VDqofCvJHTuG3i2X5cnurVuhsM8rlrtseUfNnJovBHoFUz2EtbJzZthmxvZyPB6KNT5zLGz/mCe2tkV7jfIoVq1sVRpLfnN/KLS9T7uT4wtfl/qtSltojKfY6nL1RIcT2ztBvNGg+s/prKvtlfIa/k1zZs7lD+T9rep/UlrKlsSNeUu14b4vWJS6rnbO87o/ALT1EfuCujT2FyPn2Ue11fil5kvWZTFAKAUAoBQCgFAKAUAoBQCgFAKAUAoBQCgFAKAUBw/iG4G07nJA5p9jFXPq9Y/rcj3mR03gqfz/FImuFaaxfqvMtGij0npRWzD6c5FHLzzHRb3N/lKEHA5HkR1g8iD5CKrnobN6UdUudkm92La9FhpIkRkGR3zIpjdc+XwvnAq2459JWPJQxKweU6nSaFJu/cm7p+XyObW08kEysMpJGwOGGCGHYynn81VU2mennCFam4vTGS3ejPt7dSTzNI3fSSNkhR1nqAVR5sADzUbcncilThRpqEdEYrf6s63uHsJ7W0fpRiSXLsvxRjCqfP2nztjsq7Rg4x0njsq4yOJxCzNmOhPjp0s4tFINI5jqHbVE9zKLu9B27hof5Mt/TJ9rJV+hsL63nhMt9tn/wCv4UZt8tuSW8cUduqyXVy/RW6tyUNglnfHPQigsceYdtbTlFIh4dW3fG6eW5lYku5do1LE5bSkZAUZzy51ChFbjdPE1p7Um/mTeyeG2zih+9SDn2XFwOweSSp1GptvWbv/AMZ7O/o5v9zc/wDLQgh9o8P9nainQyYB7bi4P1y1NiVJx1GqvDjZ5OBC5Pmmn/8AeosieknxZOW/DDZyoAYpQcc8XFwBn0CTFCG23dkCOHWzv6F/9ab/AJKWRPST4vxN6Xhvs7udD0Unhf08+PxuzpMUshnyve+kq23N1RYNHeW7SNBFIjzwudZWNWUs8THnyAyVJ8vPlWEqUXpL2HynXpJxbcotNWferaOHkS3FmdWntmDAq0OVPYQWyCPmqtidpHe9nU3Rnbj6FIiudJyrlT5VbSfaDWjUd+VPOVpK/NHzpAT15J8+agnNa3Fz4ZSN01wuo6e53OnJxnUnPHVnz1voa3yOHluK6ODtpz1p36mUiOQYHMdXlrQd6UXd6DpN3YdDu9z5GQxyt2eHKhXPoXSPmqy1aieYp1ulyxo1K8V8ou/33KpuO4O0LXBHh/qtWqlto6+VE1g6nL1RIcT3A2g+SPAT6qyr7ZWyGm8GubNrclgdn7Wwf5n9nLU0tiRqymmsZhvi9YlJ6QeUe2tB3M18Dvm6HwC09RH7gro0thcj57lHtdX4peZL1mUxQCgFAKAUAoBQCgFAKAUAoBQCgFAKAUAoBQCgFAYnt0JyVUnykA1FkZKcloTZ6jhVfBUD0AD6qmwcpPWzybVDzKL7BUWRPST4s9ogAwAAPIBipMW29LNW+2XBN+Fhjkx1a0VvrFYuKetG2liK1Lq5tcm0LHZMEJzFDFGfKiKp9oFFGK1Imria1XrJt822blZGgw9yR/ET6I/dUWRn0k+L8TIiADAAA8g5VJi23pZUttjO2tmZ56YbojzE9CCR83KhBa5Sigs2lVAyScAADrJJ6hS5MYuTsldmmm2bXqE8HPsEidftrHPjxN7wldf9uXgzJcbVgRirzRIw61Z1UjtGQTmjlFa2Yww1aazowbXcmfVvoGQyCSIoDhnDKVB5dbZwOse0VOcrXuQ6FVSUHF3e6zv4GEbbtf6xB/qJ++oz48TP+DxH9uXgzIm17chiJ4SFGWIkU4HVk8+Qzj20z48SHhqyaThLT3Mxfdi0/p7f/UT99M+PEn+DxH9uXgz792rX+sQf6ifvpnx4j+DxH9uXgzHt0I9lcEaWVoJMEYIIKN1EdYrJO5olFxbUlZmluLErbM2eWUMe5YeZAP8ANr5aixKlKOpk53JH8RPoj91LInpJ8X4lb4hWGqwlEcWp8pgImW/CJnAUZ6s1qrL3NCOnketm4uLnKy063o1PiVfhbYSpdyGSKRAYSMujKCdacssAPmrVh4tS0o62Xa1OeHioSTeduae58DpnckfxE+iP3Vasjy3ST4vxMjRgjBAI8hHL2VJipNO6PC2yA5CKD5QBUWRk5yehtn17dCclVJ8pANLIhTktCYWBQCAqgHrwBz9PlpYOcnrZ57kj+In0R+6lkT0k+L8TKqgDA5CpMG7n2gFAKAUAoBQCgFAKAUAoBQCgFAKAUAoBQCgFAKAUBwfibtTbNve3UkUl1FaKyaHUYjAKoORI7XJHpNSQ2yrbL3n23csUt7i7mZRqKphiBnGTy6skUIuztllvza2tvbQ39x0d0LeJpldXLayiltWlSM5zmoJubllxF2XKwRLyLUeQ1akyfS4AoLk/tLaEVvG0s0iRRr4TOQoHYOZ7SeQHbQkq1vxT2S7hBdgEnGXjlRfpugUekmhFy3NcIE6QsoTTq15GnTjOrV1YxzzQkqMnFTZKvo7rBOcZEcrL9MJpI8+cUIui2WN5HNGssTrJGwyrIQykeYihJWNs+O9neouf2NATG93wC79RJ7jVhU2HyLmT+10vij5o4ZYD77F8tPeFc9az3tXq5cn5E9xH8Yz+hPs0rZX22c/I3YofPzZK7D8RXnrD+xrOPUv64FTFf1Wly/cUq1t2kdI0GWdgqjqyScDmernWhK7sd2pUUIuctSV38i67J3LvEiu1aNQZIgid+hy2tG8vLkDW+NGaTOFiMrYWdSlJS2ZXeh8Girba2HNasqzqFLAlcMG5DkeqtMoOOs62GxlLEpuk72+R92JsGe7LiBQxTBbLBcas46zz6jUxg5aiMVjaWGSdV2ve2i+r/Z12K0aLZRicYdLUqwznmIyDzHXV+CtFJnhcbVjVxE5x1Nto9bgeK7D8mh+zWsisYrrfvZ8dwbZ7lVmDiMppfOs4wMhcdo7e2hFzZ3g3ts7JkW6nWJnBKghiSBgE96Djr7aE3ME+/FglvFdNcKIJWZY30vhmUkMMacjBU9Y7KEXMmwd8rG8kMVtOsrqpcqFcd6CAT3yjtYe2guaNzxJ2XG7xvdqGRirDTJyZSQRkJg8waC6Jp9vWy2y3bTItuyh1kY6QVbwfCwcnsHXQkr9txS2S7hBdqCTgF0ljX6boFHpJoRctstwioZGZVQDUWJAULjJJY8gMc80JKi/FTZIfR3WM5xkRylfphNJHnzihFyc2hvPaQ26XUk6CByAki5dSTnGCgPkPsoSQ3/yhsn+uJ9CX/wBKWIuia3f3ltb1Xa1lEoQgOQGGCeY8IChJsbY2zb2qdJcTRwqTgF2C5PkGfCPmFAQ1jxC2ZM4RLyLUTgBiUyewAuACaC5v7w70Wll0fdUwi6TOjIY5041eCD1ah7aC5qHfvZ4thdd0r0Bk6IPpfHSaS2nGnPUCerFCLm3u/vPaXoc2swlEeNZAYYznHhAeQ0JIa+4o7Jico12rEdZjSSRfpxoVPzGhFycsN5LSa3e5inSSGMFndTnSFGptS+EpA54IzQk0Nkb+bOuZRDBcrJIQSFCuOSgk8yoHIChFzHs3iHs2eVIYbpXkkOEULIMnyc1wKC5tbxb5WNiQtzcLG5GQgDO+PLoQFgOvmRjlQk+bu76WN6xW2uFdwM6CGR8dpCOASPOBQGHa+/uzrWZ4J7lY5UxqUq5xlQw5qpHUQfnoRc97V352fbGMT3CxmWMSx5VzqjbOluSnGcHr50Fxd787PjghuHuFWKfV0T6Xw2k4bAC5GD5aE3NpN6LQ2fdomXuYZ++kMBybR1EZ8Ll1c6Aw7A3xsb2Ro7adZXVdbAK4wuQM98oHWRQi5qba4ibNtZDFNcqJF5MqK8pU9obo1IU+Y86C5K7A3itb1C9rMkoHhYyGXPVqRsMvzgUJJSgFAUbjZ4muflRfbR0IZzr/AKefh9x+T/tEqWREieOPjiX1UX1GiEirbetrZTbi2kaXXbxtODz0XDA9JGvejIHLlz5nGT1AQXjixPOthsW3m1BhBrkVuvpAsSjVn8ZQWH+I0RLKttXZUSbLsLhVxLNJcLI2T3wRlCcicDA8nlNCGidfbcp3YEWo6e7u5+v+aEfThfRqwMeQUJ3FWs+5O4bnpD/G+kj7n5P+D/neY7wcj+Nz5DFCNB1P/p0vnIvYCe8UxyKPIzdIr49OlfZRmUS87Z8d7O9Rc/sagkmN7vgF36iT3GrCpsPkXMn9rpfFHzRwiGQqysOtSCPSDmucj38o5yae829t7Ue5maaQKGbGQuQOQCjGST1Dy1lKTk7s04bDxw9JUoXsuPfpLbsPxFeesP7Gt0epf1wORiv6rS5fuKbs276KaKXGro3V8ZxnSQcZwcZx11oi7NM7Van0tOVO9rprxOvbnb393PKvQ9F0YU51686iw+KMdVXqdXP3HjcpZM/g4xefnXvutqt3viVbi/8Ah7f5De8tacTrR1vZ3qqnNeTMvB3w7v5MX1y1OG3mHtHsUucvyl+2/wDBbj1UnuNVo8sR+4Hiuw/Jofs1oDge9v8A3FJ+WRfXFUmO80+KG3e7Np3EgOUjPQx/IjJBI8xcuw8zChDJTeD/ALb2V+UT+/PQl6jX4QbQ7n2pCzcllilUn+6Fds/SixRhFMldnzK3XIzEnytyZveHtoQy+8RrxvudsOHJ0dyiQjsLaY1BI8oGr6RoiZFW2h3J3FZ9Ef41qm7qGH8HUOh5t3h70HwfLz50IZbbzbUrbrwxajgXhgbJ641V5lX0A6AB5FAoTfQVK27k7gn1/C+lj6Hk/wCCx985gaO3t58hihGgvnCDZCbRtbyxuGfoY5Ip0CNpIdhKrcyDyOlTjy0JWlHPdvWSw3tzAmdEVxJEuTk6VkZBk9pwKEM/T+5+51vs1ZFtzJiQhm1sG5gYGOQqDMonFzcjaG0LyN7dUaGOIKoaQLhyzFyAfKNHP+6KENXOWb5bLtbcWiW8qSyGAG70SCVBNnvsMOQ7eQ7APLzkxZaOKAl+5mw+m1dJ0L6tWdXgwY1Z55xjroiZFem2vCdhx2gf7+L0zFMN+D6J11asafCIGM5oRfQTO4kU77G2wlsjvK5gQKgLMVZiJAAP7hbPmzRhEXbbuLBZX738TwTBYu4xJqRmcu2sIhI18gueRwDnlQW0G5wtuWC7WjHgvs6ZyPOmAv5pG9tAjDwc8aw+rl+yajC1kbwx8a7P9aPdahK1mPbt2JdqzSXBJQ3Z6U8ziIS6SO954EYwMc8DlQh6zDc7Qjt9oNcWZIiinMkBGoHow2QO+w2Cve4bs66DeTXGXxzef5X2EVEHrMfEXbMFy1kYH1iKzjik71lxIpbUvfAZ6xzHKgZvb3eItiemf36DcjxtvbunYGzbJTzkaaaUf3FnmCA+Yvk/5dCXqPfCS8aFtpzJyePZ8zr8pSrD84oyI6yt7pdyd0ju4nodEmT35JkKnQfvYLZ1c/T10HMnODF48e17YKSBKHjkHxl6N3wfQyqfmoStZ+nagyFAUbjZ4muflRfbR0IZzr/p5+H3H5P+0SpZESJ44+OJfVRfUaISIPeO0jtXsXtZWV3tIZ5Ckh1JOwbVhlOU7O97M+ehBNcRtrS3dnse4m5yPDMGbGNTJIqFsDlzwDy8tCW7o09ueI9l+uuvfFCHqPTRN/BwNjkdpkg+bubTn2gihO4zbpW8C7K2jdyW8FxLBJCsYmDMoDsqtyVlPaT19YowtRfeBO1RPJeabW2t9KxZNujrqyZOTa5GzjBxjHWaglMt+2fHezvUXP7GhJMb3fALv1EnuNWFTYfIuZP7XS+KPmjhVqgaRFPUzKD6CQDXPWs99UbjBtbk/Ild8dmx295LDECEXTjJJPNFJ5nzk1nVioysipk6vOvho1J63fzZYdh+Irz1h/Y1sj1L+uBzsV/VaXL9xUNi2yyXMEbeC8iK2OXIsAefZyrTFXkkdjE1HToznHWk2vkjtewd2be0LtCGBcANqYtyGcdfV1mr8KcY6jw2LyhWxSSqtaNWixRuL/4e3+Q3vLVfE60d/wBneqqc15My8HfDu/kxfXLU4beYe0exS5y/KX7b/wAFuPVSe41WjyxH7geK7D8mh+zWgPztxJcrti9ZSQVmBBHWCFQgj56kwZj2nsLoNk2dwww9zNIwPaIlUKg9BOpvQwoLaCZ3g/7b2V+UT+/PQl6iF2rbGOw2XcplWdbmIsP7sz/WJWoQzHtyy6Ow2YcYMq3Eh/1VVf8AxVaEvUTXEZT3HsM9hsgPZ0f7xRCRkIt7bYtjc9yWs800sqO06u3eq8mPAdeoBR6KE7j1ty86bd+KQQQ24+6BAWBWVDiBxqw7sc5BHX2ChG41t1LeBNk7Qu5LaC4lhliWPpgzKA5RWGFZT2k9dAtRf+BO1Vna902ttb6RFk26OurJl8LXI2cY5Yx1moJTOR73eM738sm+2epRi9Z+t6gzOW8S+Jdzs68W3ihhdTEsmX15yWdT4Jxjvakhuxy7fywt4Rs+e2XoWubdbiRVd2CyEg5UuxZeee38X00IZK8Rdoy3Gy9iSzMWkZJ9THrbS0SgnykgAk+ehDKtJu+Rs1L/AKTk1z3P0enq7xn169XmxjT29dBbQWncLa8trsfa80LaZA1uqt16dbaCRntwxx58UCIPYOy1urbal3OzyS28KMhZiSXdmGpmJy2AuACcd96KEoluDtm01zfQr4Uuz541z5WaFR+c0YRo7qWG0rG9WRbC4eRA6aGjkC98rJnpNOnAznOcEDr55oQlY0+GXjWw9aPdahK1mKWANtZo3GVa+Kup7QbjDA/NkUG8n989pQWt/cW0OzdnusbhE1RyljlVOCVmAzk46qEtmpxkP8tXn+V9hFQxesit7d2zZNbAydL09uk/g6NOvPe+EdWMdfL0UDJ/e7xFsT0z+/QbkQ+6OxTcreSNkx2dnNIPIHKSdEv0y7+lDQIkeGakptcDmTs2fH/jRiJg4UbMhudpRRTxrLGUkJVuokLkUYRNcMN4Ul2paILGxiLFu/ijlV1+9SHvS0xHZjmOomhlc/RNQSKAgd+d3jf2UtqJBEXKHWV1Y0ur+DkZzpx19tAVrhxw2bZlxJM1ws2uPo9IjKY75Wzkuc9VCErGpv5wqfaF410LpYgyqukxF/BGM51j6qBog7bgLzGu+73PMJBgn0MZCB7DU3IzS6bzcNra6sbe0VmiNsMQSYDkcgGDjlqDYBOCOYB5VBNiixcDLglVe+To1JIAjckZxq0qX0qTgZ9A68VNxY6S24todm/c3DdCB4WRr151dJqxjVq59WOzGOVQSc3l4G3ALIl8vRMQSDG4zjOnUgfSxGTj0nqqbkWOl7ibnQ7MtzFGS7udUshGC7YwOX4qjsGT1nmSSagJGrtnx3s71Fz+xoSTG93wC79RJ7jVhV2HyLmT+10vij5o4Vs+QdNFzHhr2/3hXPWs99Wi+jlo3PyJ7iQ4G0p8kdSfZpWytts5+RU3gofPzZL7CYfcG8Of5w/sazj1L+uBTxSf2tS5fuKNb3ehldGCspDKeXIg5B5+etCdtJ3p0s+LjJXT0M6Bw73kubi86OWcyJ0bNghOsFMHvVHlNWKNSUpWbPO5YwGHoYbPpws7pb+/izHxhYCe2ycd43vLTE60ZezibpVOa8mZeDjAvd4597F9ctMNvMfaRWjS5y/KX/b/AMFuPVSe41WzypH7geK7D8mh+zWgKHvVwce7vJ7kXixiZtWnoSxXkB4XSDPV5KENFh384eC+t7SCKUW6W3JQU197pVVHJlxgCgaIzaPCppdmWlh3UoNvI8hk6IkNraQ40a+WNflPVQWF9wpMmy7ax7pUPBK8gl6MkEP0hK6NfLwhzz+LQWPO8/Cg3UNhEtysfckAhJMRbWe9y2NY05IJxz66Bol9s8N4rnZ1rZySESWyBYp1XmCFCtlCeatgZXPYOfKgaKRHwNuCVR75eiUkgCNyRnGrShfSpOBk+YddTcWOkS7i2jbNGzcMIQOTZGsODq6TVjGvVknljmRjHKoJObScDbgEol8vRMQSDG4zjOCyB9LEZOD5z1VNzHNOm7jboQ7Nt+hjJdmOqWQjBdsY6vxVA6l7POSSYMkUHbPBV57qe4F4qiWZ5dJhJxrcvjPSDOM4zipuQ0dhqCSm8QeH0O0wjGRoZowVWQAMCp56WUkagDzGCOs+WhDVyl2HAZA4M14WTtWOIRsf8bO2PZU3Fiz7+cNhfRWcUMq20dqrKq9GZMqwjAA78Yxo7c5zUBojJOEznZaWHdS5W57o6Tojj8GyadHSefOc/NQWNjd3hSILK9tJrjpVutBDKmgoyElTgsdXfaTjl1eegsV+y4GyjpVe+71lwojRgGOcqZFL4Kg89PlA5ipuLFk4dcMm2ZdPcNcrNqiaLSIymMvG2clz8TGPPUBKx0SRcgjyjFCTku63Bp7S7t7g3iuIXDaRCVzgEY1dIcdfkoRY299uEKXVw1zbT9zyOdTqV1KX7XUqQUJPM9eTz5VNxYw7p8HBDcrc3lx3QyNrCBSAzg5DSOzEvg88cskcyRyIWPe+3CN769muhdrEJdPeGItjTGieF0gznTnq7aXFjLvjwqe9a2Iulj6C3SA5iLaimrvvwgxnPVz9NBYbY4UvPYWNmLpVNr0mX6InXrbPg6xpx6TS4sSe7XDoWmzbyz6YPJdK6tLoxjUmhRo1HIXmcZ62NQEjV4d8Mm2bcSyvcLOskRiK9EU62Vskl2yOWMY7aBKxAbV4IESl7K7MK89KuGLIDkELKjAkYJHMZx1k1IsWPh1wvj2dIZ5JennwVQhdCxg9ekEklj1auXI4x15gJHQqEigFAKAUAoBQCgFAKAUBTN85hb3+zbx+UIaW3lbsQzBejZvIutMEnkNQoC5MARg8xQJ2MXcqfEX6IqLIz6SfFnp7dCclVJ8pANLIhTktCYEK4xpGD1jAx7KWGdK97nnuWP4i/RFLInpJ8X4npIFByFUHzAClkQ5yetn2SFW8JQfSAaWClJamI4lXwVA9AAqbByb1sgd/trLbbPuHPNnQxRIObPK4KoiqObEk9Q7AT2UMTe3Y2e1vZWsDc2ihjjbHxlRVOPnFASdAKAUAoBQCgFAKAUAoBQCgFAKAUAoBQCgFAKAUAoBQCgFAKAUAoBQCgFAKAUAoBQCgFAKAUAoBQGvf2Uc0bxSoskbjS6sMgigKnFuheQDRZ7TkjhHgxzwpc6B2KkjFWCjqAJOAKAwbBu79dqm0mvEukSAyzabdYejZmAiUkM3fEamxy5CgJjfbeLuSEJEOku5z0dpF1lpD+MR8RM6mJwMdoyKAj02FtjAztWLOOeLJDz7efSDPsoD19wtr/wBrR/7JP+WgH3C2v/a0f+yT/loB9wtr/wBrR/7JP+WgH3C2v/a0f+yT/loDY2TucFnW6u7iS9uE/BtIFSOLymKFBpVj8Y5PIUBaaAUAoBQCgFAKAUAoBQCgFAKAUAoBQCgFAKAUAoBQCgFAKAUAoBQCgFAKAUAoBQCgFAKAUAoBQCgFAa+0L6OCJ5pW0RxqWdsE4UcycAZoDle1+MKTv0Gz8rnkbiSN5MeeK3jUs7YzjXpGRz5UIub27Ml2kTR7PsZg8rF5r3aR6Iu/xzEpMjj4o5AD0nIFp3b3TEEjXM8rXV44w87gDSvxIUHKJPMOvJ50JLLQCgFAKAUAoBQCgFAKAUAoBQCgFAKAUAoBQCgFAKAUAoBQCgFAKAUAoBQCgFAKAUAoBQCgFAKAUAoBQCgFAKAUAoD4RQBVA6gBQH2gFAKAUAoBQCgFAKAUAoBQCgFAKAUAoBQCgFAKAUAoBQCgFAKAUAoBQCgFAKAUAoBQCgFAKAUAoBQCgFAKAUAoBQC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6388" name="Picture 4" descr="http://www.un.org/ru/youthink/images/corruptio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6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1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99392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rial Black" pitchFamily="34" charset="0"/>
              </a:rPr>
              <a:t>Начиная </a:t>
            </a:r>
            <a:r>
              <a:rPr lang="ru-RU" sz="2400" b="1" dirty="0">
                <a:latin typeface="Arial Black" pitchFamily="34" charset="0"/>
              </a:rPr>
              <a:t>с конца XVIII века на Западе в отношении общества к коррупции наступил перелом</a:t>
            </a:r>
            <a:r>
              <a:rPr lang="ru-RU" sz="2400" dirty="0"/>
              <a:t>. </a:t>
            </a:r>
            <a:r>
              <a:rPr lang="ru-RU" sz="2400" dirty="0">
                <a:latin typeface="Century" panose="02040604050505020304" pitchFamily="18" charset="0"/>
              </a:rPr>
              <a:t>Либеральные преобразования проходили под лозунгом, что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государственная власть существует для блага людей ей подвластных, и поэтому подданные содержат правительство в обмен на неукоснительное соблюдение чиновниками законов. </a:t>
            </a:r>
            <a:r>
              <a:rPr lang="ru-RU" sz="2400" dirty="0">
                <a:latin typeface="Century" panose="02040604050505020304" pitchFamily="18" charset="0"/>
              </a:rPr>
              <a:t>В частности, согласно Конституции США, принятой в </a:t>
            </a:r>
            <a:r>
              <a:rPr lang="ru-RU" sz="2400" dirty="0">
                <a:latin typeface="Arial Black" pitchFamily="34" charset="0"/>
              </a:rPr>
              <a:t>1787 г., получение взятки является одним из двух явным образом упомянутых преступлений, за которые Президенту США может быть объявлен импичмент</a:t>
            </a:r>
            <a:r>
              <a:rPr lang="ru-RU" sz="2400" dirty="0">
                <a:latin typeface="Century" panose="02040604050505020304" pitchFamily="18" charset="0"/>
              </a:rPr>
              <a:t>. Общество начало оказывать всё больше влияние на качество работы государственного аппарата. По мере усиления политических партий и государственного регулирования, растущую озабоченность стали вызывать эпизоды сговора политической элиты и крупного бизнеса. Тем не менее,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уровень коррупции в развитых странах на протяжении XIX—XX веков уменьшился по сравнению с остальным миром</a:t>
            </a:r>
          </a:p>
        </p:txBody>
      </p:sp>
    </p:spTree>
    <p:extLst>
      <p:ext uri="{BB962C8B-B14F-4D97-AF65-F5344CB8AC3E}">
        <p14:creationId xmlns:p14="http://schemas.microsoft.com/office/powerpoint/2010/main" val="258612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atin typeface="Century" panose="02040604050505020304" pitchFamily="18" charset="0"/>
              </a:rPr>
              <a:t>Почему снова возобновилась борьба ?</a:t>
            </a:r>
            <a:endParaRPr lang="ru-RU" sz="8800" b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074" y="-30034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Глобализация привела к тому, что коррупция в одной стране стала негативно сказываться на развитии многих стран</a:t>
            </a:r>
            <a:r>
              <a:rPr lang="ru-RU" sz="3200" dirty="0">
                <a:latin typeface="Century" panose="02040604050505020304" pitchFamily="18" charset="0"/>
              </a:rPr>
              <a:t>. При этом страны с наиболее высоким уровнем коррупции более не ограничивались третьим миром: либерализация в бывших социалистических странах в 1990-е гг. сопровождалась вопиющими должностными злоупотреблениями. В своём выпуске от 31 декабря 1995 г. газета «</a:t>
            </a:r>
            <a:r>
              <a:rPr lang="ru-RU" sz="3200" dirty="0" err="1">
                <a:latin typeface="Century" panose="02040604050505020304" pitchFamily="18" charset="0"/>
              </a:rPr>
              <a:t>Financial</a:t>
            </a:r>
            <a:r>
              <a:rPr lang="ru-RU" sz="3200" dirty="0">
                <a:latin typeface="Century" panose="02040604050505020304" pitchFamily="18" charset="0"/>
              </a:rPr>
              <a:t> </a:t>
            </a:r>
            <a:r>
              <a:rPr lang="ru-RU" sz="3200" dirty="0" err="1">
                <a:latin typeface="Century" panose="02040604050505020304" pitchFamily="18" charset="0"/>
              </a:rPr>
              <a:t>Times</a:t>
            </a:r>
            <a:r>
              <a:rPr lang="ru-RU" sz="3200" dirty="0">
                <a:latin typeface="Century" panose="02040604050505020304" pitchFamily="18" charset="0"/>
              </a:rPr>
              <a:t>» объявила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1995 год «годом коррупции». </a:t>
            </a:r>
            <a:endParaRPr lang="ru-RU" sz="3200" b="1" dirty="0" smtClean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r>
              <a:rPr lang="ru-RU" sz="3200" b="1" dirty="0" smtClean="0">
                <a:latin typeface="Century" panose="02040604050505020304" pitchFamily="18" charset="0"/>
              </a:rPr>
              <a:t>Для </a:t>
            </a:r>
            <a:r>
              <a:rPr lang="ru-RU" sz="3200" b="1" dirty="0">
                <a:latin typeface="Century" panose="02040604050505020304" pitchFamily="18" charset="0"/>
              </a:rPr>
              <a:t>пропаганды знаний о коррупции </a:t>
            </a:r>
            <a:r>
              <a:rPr lang="ru-RU" sz="3200" b="1" dirty="0">
                <a:solidFill>
                  <a:srgbClr val="C00000"/>
                </a:solidFill>
                <a:latin typeface="Century" panose="02040604050505020304" pitchFamily="18" charset="0"/>
              </a:rPr>
              <a:t>ООН учредила </a:t>
            </a:r>
            <a:r>
              <a:rPr lang="ru-RU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Международный день борьбы с коррупцией (9 декабря).</a:t>
            </a:r>
          </a:p>
        </p:txBody>
      </p:sp>
    </p:spTree>
    <p:extLst>
      <p:ext uri="{BB962C8B-B14F-4D97-AF65-F5344CB8AC3E}">
        <p14:creationId xmlns:p14="http://schemas.microsoft.com/office/powerpoint/2010/main" val="38278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8538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>
                <a:latin typeface="Arial Black" pitchFamily="34" charset="0"/>
              </a:rPr>
              <a:t>Виды коррупции</a:t>
            </a:r>
          </a:p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Бытовая коррупция </a:t>
            </a:r>
            <a:r>
              <a:rPr lang="ru-RU" sz="2400" dirty="0">
                <a:latin typeface="Century" panose="02040604050505020304" pitchFamily="18" charset="0"/>
              </a:rPr>
              <a:t>порождается взаимодействием рядовых граждан и чиновников. В неё входят различные подарки от граждан и услуги должностному лицу и членам его семьи. К этой категории также относится кумовство (непотизм).</a:t>
            </a:r>
          </a:p>
          <a:p>
            <a:r>
              <a:rPr lang="ru-RU" sz="2800" dirty="0" smtClean="0">
                <a:latin typeface="Arial Black" pitchFamily="34" charset="0"/>
              </a:rPr>
              <a:t>Деловая </a:t>
            </a:r>
            <a:r>
              <a:rPr lang="ru-RU" sz="2800" dirty="0">
                <a:latin typeface="Arial Black" pitchFamily="34" charset="0"/>
              </a:rPr>
              <a:t>коррупция </a:t>
            </a:r>
            <a:r>
              <a:rPr lang="ru-RU" sz="2400" dirty="0">
                <a:latin typeface="Century" panose="02040604050505020304" pitchFamily="18" charset="0"/>
              </a:rPr>
              <a:t>возникает при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взаимодействии власти и бизнеса</a:t>
            </a:r>
            <a:r>
              <a:rPr lang="ru-RU" sz="2400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r>
              <a:rPr lang="ru-RU" sz="2400" dirty="0">
                <a:latin typeface="Century" panose="02040604050505020304" pitchFamily="18" charset="0"/>
              </a:rPr>
              <a:t> Например, в случае хозяйственного спора, стороны могут стремиться заручиться поддержкой судьи с целью вынесения решения в свою пользу.</a:t>
            </a:r>
          </a:p>
          <a:p>
            <a:r>
              <a:rPr lang="ru-RU" sz="2800" dirty="0" smtClean="0">
                <a:latin typeface="Arial Black" pitchFamily="34" charset="0"/>
              </a:rPr>
              <a:t>Коррупция </a:t>
            </a:r>
            <a:r>
              <a:rPr lang="ru-RU" sz="2800" dirty="0">
                <a:latin typeface="Arial Black" pitchFamily="34" charset="0"/>
              </a:rPr>
              <a:t>верховной власти </a:t>
            </a:r>
            <a:r>
              <a:rPr lang="ru-RU" sz="2400" dirty="0">
                <a:latin typeface="Century" panose="02040604050505020304" pitchFamily="18" charset="0"/>
              </a:rPr>
              <a:t>относится к политическому руководству и верховным судам в демократических системах. Она касается стоящих у власти </a:t>
            </a:r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групп, недобросовестное поведение которых состоит в осуществлении политики в своих интересах и в ущерб интересам избирателей.</a:t>
            </a:r>
          </a:p>
        </p:txBody>
      </p:sp>
    </p:spTree>
    <p:extLst>
      <p:ext uri="{BB962C8B-B14F-4D97-AF65-F5344CB8AC3E}">
        <p14:creationId xmlns:p14="http://schemas.microsoft.com/office/powerpoint/2010/main" val="37201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орруп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4932040" cy="69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i="1" dirty="0" smtClean="0">
                <a:latin typeface="Arial Black" pitchFamily="34" charset="0"/>
              </a:rPr>
              <a:t>Кто</a:t>
            </a:r>
            <a:r>
              <a:rPr lang="ru-RU" sz="8800" i="1" dirty="0" smtClean="0"/>
              <a:t> </a:t>
            </a:r>
            <a:r>
              <a:rPr lang="ru-RU" sz="8800" i="1" dirty="0" smtClean="0">
                <a:latin typeface="Century" panose="02040604050505020304" pitchFamily="18" charset="0"/>
              </a:rPr>
              <a:t>заинтересован в коррупции?</a:t>
            </a:r>
            <a:endParaRPr lang="ru-RU" sz="8800" i="1" dirty="0">
              <a:latin typeface="Century" panose="020406040505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Arial Black" pitchFamily="34" charset="0"/>
              </a:rPr>
              <a:t>Распространение коррупции среди чиновников приводит к тому, что в ней </a:t>
            </a:r>
            <a:r>
              <a:rPr lang="ru-RU" sz="4000" dirty="0">
                <a:solidFill>
                  <a:srgbClr val="C00000"/>
                </a:solidFill>
                <a:latin typeface="Arial Black" pitchFamily="34" charset="0"/>
              </a:rPr>
              <a:t>оказываются заинтересованными и подчинённые, и начальники</a:t>
            </a:r>
            <a:r>
              <a:rPr lang="ru-RU" sz="4000" dirty="0">
                <a:latin typeface="Arial Black" pitchFamily="34" charset="0"/>
              </a:rPr>
              <a:t>. Оценка потенциальной выгоды и рисков, связанных с коррупцией, в упрощённой форме описывается следующей моделью</a:t>
            </a:r>
          </a:p>
        </p:txBody>
      </p:sp>
    </p:spTree>
    <p:extLst>
      <p:ext uri="{BB962C8B-B14F-4D97-AF65-F5344CB8AC3E}">
        <p14:creationId xmlns:p14="http://schemas.microsoft.com/office/powerpoint/2010/main" val="49758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" y="12680"/>
            <a:ext cx="913014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     </a:t>
            </a:r>
            <a:r>
              <a:rPr lang="ru-RU" sz="5400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Начальник</a:t>
            </a:r>
            <a:r>
              <a:rPr lang="ru-RU" sz="3200" dirty="0">
                <a:latin typeface="Arial Black" pitchFamily="34" charset="0"/>
              </a:rPr>
              <a:t>	</a:t>
            </a: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Arial Black" pitchFamily="34" charset="0"/>
              </a:rPr>
              <a:t>плюсы	</a:t>
            </a:r>
            <a:endParaRPr lang="ru-RU" sz="4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2200" dirty="0" smtClean="0">
                <a:latin typeface="Arial Black" pitchFamily="34" charset="0"/>
              </a:rPr>
              <a:t>1)Процент от взяток подчинённых — стабильный доход</a:t>
            </a:r>
          </a:p>
          <a:p>
            <a:endParaRPr lang="ru-RU" sz="2200" dirty="0" smtClean="0">
              <a:latin typeface="Arial Black" pitchFamily="34" charset="0"/>
            </a:endParaRPr>
          </a:p>
          <a:p>
            <a:r>
              <a:rPr lang="ru-RU" sz="2200" dirty="0" smtClean="0">
                <a:latin typeface="Arial Black" pitchFamily="34" charset="0"/>
              </a:rPr>
              <a:t>2)Нет непосредственного участия в даче взятки</a:t>
            </a:r>
          </a:p>
          <a:p>
            <a:endParaRPr lang="ru-RU" sz="2200" dirty="0">
              <a:latin typeface="Arial Black" pitchFamily="34" charset="0"/>
            </a:endParaRPr>
          </a:p>
          <a:p>
            <a:r>
              <a:rPr lang="ru-RU" sz="2200" dirty="0" smtClean="0">
                <a:latin typeface="Arial Black" pitchFamily="34" charset="0"/>
              </a:rPr>
              <a:t>3)Меньше вероятность, что подчинённый </a:t>
            </a:r>
            <a:r>
              <a:rPr lang="ru-RU" sz="2200" dirty="0">
                <a:latin typeface="Arial Black" pitchFamily="34" charset="0"/>
              </a:rPr>
              <a:t>сам </a:t>
            </a:r>
            <a:r>
              <a:rPr lang="ru-RU" sz="2200" dirty="0" smtClean="0">
                <a:latin typeface="Arial Black" pitchFamily="34" charset="0"/>
              </a:rPr>
              <a:t>выдаст</a:t>
            </a:r>
          </a:p>
          <a:p>
            <a:pPr algn="ctr"/>
            <a:endParaRPr lang="ru-RU" sz="4400" dirty="0" smtClean="0">
              <a:latin typeface="Arial Black" pitchFamily="34" charset="0"/>
            </a:endParaRPr>
          </a:p>
          <a:p>
            <a:pPr algn="ctr"/>
            <a:r>
              <a:rPr lang="ru-RU" sz="4400" dirty="0" smtClean="0">
                <a:latin typeface="Arial Black" pitchFamily="34" charset="0"/>
              </a:rPr>
              <a:t>минусы</a:t>
            </a:r>
          </a:p>
          <a:p>
            <a:endParaRPr lang="ru-RU" sz="2200" dirty="0" smtClean="0">
              <a:latin typeface="Arial Black" pitchFamily="34" charset="0"/>
            </a:endParaRPr>
          </a:p>
          <a:p>
            <a:r>
              <a:rPr lang="ru-RU" sz="2200" dirty="0" smtClean="0">
                <a:latin typeface="Arial Black" pitchFamily="34" charset="0"/>
              </a:rPr>
              <a:t>1)Если </a:t>
            </a:r>
            <a:r>
              <a:rPr lang="ru-RU" sz="2200" dirty="0">
                <a:latin typeface="Arial Black" pitchFamily="34" charset="0"/>
              </a:rPr>
              <a:t>подчинённого поймают — тот может выдать начальника</a:t>
            </a:r>
          </a:p>
          <a:p>
            <a:r>
              <a:rPr lang="ru-RU" sz="2200" dirty="0" smtClean="0">
                <a:latin typeface="Arial Black" pitchFamily="34" charset="0"/>
              </a:rPr>
              <a:t>2)Организованная </a:t>
            </a:r>
            <a:r>
              <a:rPr lang="ru-RU" sz="2200" dirty="0">
                <a:latin typeface="Arial Black" pitchFamily="34" charset="0"/>
              </a:rPr>
              <a:t>группа — отягчающее обстоятельство</a:t>
            </a:r>
          </a:p>
        </p:txBody>
      </p:sp>
    </p:spTree>
    <p:extLst>
      <p:ext uri="{BB962C8B-B14F-4D97-AF65-F5344CB8AC3E}">
        <p14:creationId xmlns:p14="http://schemas.microsoft.com/office/powerpoint/2010/main" val="1909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0.joyreactor.cc/pics/post/%D0%BA%D0%BE%D1%80%D1%80%D1%83%D0%BF%D1%86%D0%B8%D1%8F-%D1%83%D0%B4%D0%B0%D0%BB%D1%91%D0%BD%D0%BD%D0%BE%D0%B5-14117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425"/>
            <a:ext cx="7872809" cy="677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9535"/>
            <a:ext cx="9144000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Подчинённый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Плюсы</a:t>
            </a:r>
          </a:p>
          <a:p>
            <a:r>
              <a:rPr lang="ru-RU" sz="3200" dirty="0" smtClean="0">
                <a:latin typeface="Arial Black" pitchFamily="34" charset="0"/>
              </a:rPr>
              <a:t>1)Шире </a:t>
            </a:r>
            <a:r>
              <a:rPr lang="ru-RU" sz="3200" dirty="0">
                <a:latin typeface="Arial Black" pitchFamily="34" charset="0"/>
              </a:rPr>
              <a:t>возможности — больше взятки</a:t>
            </a:r>
          </a:p>
          <a:p>
            <a:r>
              <a:rPr lang="ru-RU" sz="3200" dirty="0" smtClean="0">
                <a:latin typeface="Arial Black" pitchFamily="34" charset="0"/>
              </a:rPr>
              <a:t>2)Под </a:t>
            </a:r>
            <a:r>
              <a:rPr lang="ru-RU" sz="3200" dirty="0">
                <a:latin typeface="Arial Black" pitchFamily="34" charset="0"/>
              </a:rPr>
              <a:t>покровительством начальника брать взятки </a:t>
            </a:r>
            <a:r>
              <a:rPr lang="ru-RU" sz="3200" dirty="0" smtClean="0">
                <a:latin typeface="Arial Black" pitchFamily="34" charset="0"/>
              </a:rPr>
              <a:t>безопаснее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latin typeface="Arial Black" pitchFamily="34" charset="0"/>
              </a:rPr>
              <a:t>Минусы</a:t>
            </a:r>
          </a:p>
          <a:p>
            <a:r>
              <a:rPr lang="ru-RU" sz="3600" dirty="0" smtClean="0">
                <a:latin typeface="Arial Black" pitchFamily="34" charset="0"/>
              </a:rPr>
              <a:t>1)Организованная </a:t>
            </a:r>
            <a:r>
              <a:rPr lang="ru-RU" sz="3600" dirty="0">
                <a:latin typeface="Arial Black" pitchFamily="34" charset="0"/>
              </a:rPr>
              <a:t>группа — отягчающее обстоятельство</a:t>
            </a:r>
          </a:p>
          <a:p>
            <a:r>
              <a:rPr lang="ru-RU" sz="3600" dirty="0" smtClean="0">
                <a:latin typeface="Arial Black" pitchFamily="34" charset="0"/>
              </a:rPr>
              <a:t>2)Отдаёт </a:t>
            </a:r>
            <a:r>
              <a:rPr lang="ru-RU" sz="3600" dirty="0">
                <a:latin typeface="Arial Black" pitchFamily="34" charset="0"/>
              </a:rPr>
              <a:t>процент от взяток</a:t>
            </a:r>
          </a:p>
          <a:p>
            <a:pPr algn="ctr"/>
            <a:endParaRPr lang="ru-RU" sz="44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ru-RU" sz="4400" dirty="0">
                <a:solidFill>
                  <a:srgbClr val="C00000"/>
                </a:solidFill>
                <a:latin typeface="Arial Black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5678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starikov.ru/new/wp-content/uploads/2011/09/53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385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v-pravda.com/wp-content/uploads/2013/02/korrupziy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0"/>
            <a:ext cx="4496188" cy="671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32" y="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Одним из основных путей коррупционного обогащения для бюрократии, в особенности для верховной политической элиты, </a:t>
            </a:r>
            <a:r>
              <a:rPr lang="ru-RU" dirty="0" smtClean="0"/>
              <a:t>являются</a:t>
            </a:r>
          </a:p>
          <a:p>
            <a:r>
              <a:rPr lang="ru-RU" dirty="0" smtClean="0"/>
              <a:t> </a:t>
            </a:r>
            <a:r>
              <a:rPr lang="ru-RU" sz="4400" dirty="0">
                <a:latin typeface="Arial Black" pitchFamily="34" charset="0"/>
              </a:rPr>
              <a:t>государственные </a:t>
            </a:r>
            <a:r>
              <a:rPr lang="ru-RU" sz="4400" dirty="0" smtClean="0">
                <a:latin typeface="Arial Black" pitchFamily="34" charset="0"/>
              </a:rPr>
              <a:t>расходы.</a:t>
            </a:r>
            <a:endParaRPr lang="ru-RU" sz="4400" dirty="0">
              <a:latin typeface="Arial Black" pitchFamily="34" charset="0"/>
            </a:endParaRPr>
          </a:p>
          <a:p>
            <a:endParaRPr lang="ru-RU" dirty="0"/>
          </a:p>
          <a:p>
            <a:r>
              <a:rPr lang="ru-RU" sz="2800" dirty="0">
                <a:latin typeface="Arial Black" pitchFamily="34" charset="0"/>
              </a:rPr>
              <a:t>Инвестиционные проекты </a:t>
            </a:r>
            <a:r>
              <a:rPr lang="ru-RU" sz="2000" dirty="0"/>
              <a:t>во многом определяются решениями, которые высшие чиновники принимают по своему усмотрению. </a:t>
            </a:r>
            <a:r>
              <a:rPr lang="ru-RU" sz="2000" b="1" dirty="0"/>
              <a:t>Крупные инвестиционные проекты (в особенности, с участием иностранных корпораций) часто предполагают передачу монопольных прав победителю конкурса, что сулит чиновникам особенно большие взятки.</a:t>
            </a:r>
            <a:r>
              <a:rPr lang="ru-RU" sz="2000" dirty="0"/>
              <a:t> Некоторые проекты создаются специально для того, чтобы определённые группы получали ренту («государственную ренту</a:t>
            </a:r>
            <a:r>
              <a:rPr lang="ru-RU" sz="2000" dirty="0" smtClean="0"/>
              <a:t>») </a:t>
            </a:r>
            <a:r>
              <a:rPr lang="ru-RU" sz="2000" dirty="0"/>
              <a:t>от тех, кто назначен в качестве исполнителя проекта.</a:t>
            </a:r>
          </a:p>
          <a:p>
            <a:endParaRPr lang="ru-RU" sz="2000" dirty="0"/>
          </a:p>
          <a:p>
            <a:r>
              <a:rPr lang="ru-RU" sz="2400" dirty="0">
                <a:latin typeface="Arial Black" pitchFamily="34" charset="0"/>
              </a:rPr>
              <a:t>Государственные закупки</a:t>
            </a:r>
            <a:r>
              <a:rPr lang="ru-RU" dirty="0"/>
              <a:t>, </a:t>
            </a:r>
            <a:r>
              <a:rPr lang="ru-RU" sz="2400" dirty="0"/>
              <a:t>как правило, предполагают выбор объективно лучшего предложения из нескольких на основе конкурса, однако иногда </a:t>
            </a:r>
            <a:r>
              <a:rPr lang="ru-RU" sz="2400" b="1" dirty="0"/>
              <a:t>чиновник может обеспечить победу продавца, пообещавшего наибольшие «комиссионные» («откат») со сделки. </a:t>
            </a:r>
            <a:r>
              <a:rPr lang="ru-RU" sz="2400" dirty="0"/>
              <a:t>Для этого ограничивается участие в конкурсе, его правила полностью не объявляются и т. п. В результате закупки осуществляются по завышенной цене.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c.pics.livejournal.com/delyagin/9517885/106032/106032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" y="0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3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7899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Внебюджетные счета </a:t>
            </a:r>
            <a:r>
              <a:rPr lang="ru-RU" sz="2400" dirty="0">
                <a:latin typeface="Century" panose="02040604050505020304" pitchFamily="18" charset="0"/>
              </a:rPr>
              <a:t>часто создаются с легитимной целью </a:t>
            </a:r>
            <a:r>
              <a:rPr lang="ru-RU" sz="2400" dirty="0"/>
              <a:t>(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пенсионные</a:t>
            </a:r>
            <a:r>
              <a:rPr lang="ru-RU" sz="2400" dirty="0"/>
              <a:t>, </a:t>
            </a:r>
            <a:r>
              <a:rPr lang="ru-RU" sz="2200" dirty="0">
                <a:latin typeface="Century" panose="02040604050505020304" pitchFamily="18" charset="0"/>
              </a:rPr>
              <a:t>дорожные фонды и др.) Однако в некоторых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400" dirty="0">
                <a:latin typeface="Arial Black" pitchFamily="34" charset="0"/>
              </a:rPr>
              <a:t>фондах, например, для помощи инвалидам,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доходы могут значительно превышать реальные расходы</a:t>
            </a:r>
            <a:r>
              <a:rPr lang="ru-RU" sz="2800" dirty="0">
                <a:latin typeface="Arial Black" pitchFamily="34" charset="0"/>
              </a:rPr>
              <a:t>,</a:t>
            </a:r>
            <a:r>
              <a:rPr lang="ru-RU" sz="2400" dirty="0">
                <a:latin typeface="Arial Black" pitchFamily="34" charset="0"/>
              </a:rPr>
              <a:t> что стимулирует желание у некоторых чиновников </a:t>
            </a:r>
            <a:r>
              <a:rPr lang="ru-RU" sz="2800" dirty="0">
                <a:solidFill>
                  <a:srgbClr val="FF0000"/>
                </a:solidFill>
                <a:latin typeface="Arial Black" pitchFamily="34" charset="0"/>
              </a:rPr>
              <a:t>присвоить «излишки».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latin typeface="Century" panose="02040604050505020304" pitchFamily="18" charset="0"/>
              </a:rPr>
              <a:t>Наоборот, в </a:t>
            </a:r>
            <a:r>
              <a:rPr lang="ru-RU" sz="2800" dirty="0">
                <a:latin typeface="Arial Black" pitchFamily="34" charset="0"/>
              </a:rPr>
              <a:t>случае дефицита чиновники часто решают по своему усмотрению, кому в итоге достанутся деньги</a:t>
            </a:r>
            <a:r>
              <a:rPr lang="ru-RU" sz="2400" dirty="0"/>
              <a:t>. </a:t>
            </a:r>
            <a:r>
              <a:rPr lang="ru-RU" sz="2200" dirty="0">
                <a:latin typeface="Century" panose="02040604050505020304" pitchFamily="18" charset="0"/>
              </a:rPr>
              <a:t>В некоторых странах, средства, полученные через иностранную помощь или от продажи природных ресурсов, направляются в </a:t>
            </a:r>
            <a:r>
              <a:rPr lang="ru-RU" sz="2400" b="1" dirty="0">
                <a:latin typeface="Arial Black" pitchFamily="34" charset="0"/>
              </a:rPr>
              <a:t>специальные фонды, которые менее прозрачны и хуже контролируются, чем бюджетные деньги</a:t>
            </a:r>
            <a:r>
              <a:rPr lang="ru-RU" sz="2400" b="1" dirty="0">
                <a:latin typeface="Century" panose="02040604050505020304" pitchFamily="18" charset="0"/>
              </a:rPr>
              <a:t>.</a:t>
            </a:r>
            <a:r>
              <a:rPr lang="ru-RU" sz="2400" dirty="0">
                <a:latin typeface="Century" panose="02040604050505020304" pitchFamily="18" charset="0"/>
              </a:rPr>
              <a:t> </a:t>
            </a:r>
            <a:r>
              <a:rPr lang="ru-RU" sz="2000" dirty="0">
                <a:latin typeface="Century" panose="02040604050505020304" pitchFamily="18" charset="0"/>
              </a:rPr>
              <a:t>В силу ежеминутных колебаний цен на товары, определить истинную сумму транзакции и величину отчислений в такие фонды непросто, что позволяет часть денег перенаправлять в карманы </a:t>
            </a:r>
            <a:r>
              <a:rPr lang="ru-RU" sz="2000" dirty="0" smtClean="0">
                <a:latin typeface="Century" panose="02040604050505020304" pitchFamily="18" charset="0"/>
              </a:rPr>
              <a:t>чиновников.</a:t>
            </a:r>
            <a:endParaRPr lang="ru-RU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84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roza.ru/pics/2009/03/25/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007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73" y="-1645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Вред от коррупции</a:t>
            </a:r>
          </a:p>
          <a:p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291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73" y="-16455"/>
            <a:ext cx="9144000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Вред от коррупции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Эмпирические </a:t>
            </a:r>
            <a:r>
              <a:rPr lang="ru-RU" sz="3200" b="1" dirty="0">
                <a:solidFill>
                  <a:srgbClr val="FF0000"/>
                </a:solidFill>
                <a:latin typeface="Century" panose="02040604050505020304" pitchFamily="18" charset="0"/>
              </a:rPr>
              <a:t>данные показывают, что коррупция вызывает:</a:t>
            </a:r>
          </a:p>
          <a:p>
            <a:endParaRPr lang="ru-RU" sz="3000" b="1" dirty="0" smtClean="0">
              <a:latin typeface="Century" panose="02040604050505020304" pitchFamily="18" charset="0"/>
            </a:endParaRPr>
          </a:p>
          <a:p>
            <a:r>
              <a:rPr lang="ru-RU" sz="3000" b="1" dirty="0" smtClean="0">
                <a:latin typeface="Century" panose="02040604050505020304" pitchFamily="18" charset="0"/>
              </a:rPr>
              <a:t>неэффективное </a:t>
            </a:r>
            <a:r>
              <a:rPr lang="ru-RU" sz="3000" b="1" dirty="0">
                <a:latin typeface="Century" panose="02040604050505020304" pitchFamily="18" charset="0"/>
              </a:rPr>
              <a:t>распределение и расходование государственных средств и ресурсов;</a:t>
            </a:r>
          </a:p>
          <a:p>
            <a:r>
              <a:rPr lang="ru-RU" sz="3000" b="1" dirty="0">
                <a:latin typeface="Century" panose="02040604050505020304" pitchFamily="18" charset="0"/>
              </a:rPr>
              <a:t>неэффективность коррупционных финансовых потоков с точки зрения экономики страны;</a:t>
            </a:r>
          </a:p>
          <a:p>
            <a:r>
              <a:rPr lang="ru-RU" sz="3000" b="1" dirty="0">
                <a:latin typeface="Century" panose="02040604050505020304" pitchFamily="18" charset="0"/>
              </a:rPr>
              <a:t>потери налогов, когда налоговые органы присваивают себе часть налогов;</a:t>
            </a:r>
          </a:p>
          <a:p>
            <a:r>
              <a:rPr lang="ru-RU" sz="3000" b="1" dirty="0">
                <a:latin typeface="Century" panose="02040604050505020304" pitchFamily="18" charset="0"/>
              </a:rPr>
              <a:t>потери времени из-за чинимых препятствий, снижение эффективности работы государственного аппарата в целом;</a:t>
            </a:r>
          </a:p>
          <a:p>
            <a:r>
              <a:rPr lang="ru-RU" sz="3000" b="1" dirty="0">
                <a:latin typeface="Century" panose="02040604050505020304" pitchFamily="18" charset="0"/>
              </a:rPr>
              <a:t>разорение частных предпринимателей</a:t>
            </a:r>
            <a:r>
              <a:rPr lang="ru-RU" sz="3000" b="1" dirty="0" smtClean="0">
                <a:latin typeface="Century" panose="02040604050505020304" pitchFamily="18" charset="0"/>
              </a:rPr>
              <a:t>;</a:t>
            </a:r>
            <a:endParaRPr lang="ru-RU" sz="3000" b="1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Century" panose="02040604050505020304" pitchFamily="18" charset="0"/>
              </a:rPr>
              <a:t>снижение </a:t>
            </a:r>
            <a:r>
              <a:rPr lang="ru-RU" sz="2800" b="1" dirty="0">
                <a:latin typeface="Century" panose="02040604050505020304" pitchFamily="18" charset="0"/>
              </a:rPr>
              <a:t>инвестиций в производство, замедление экономического роста;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понижение качества общественного сервиса;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нецелевое использование международной помощи развивающимся странам, что резко снижает её эффективность;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неэффективное использование способностей индивидов: вместо производства материальных благ люди тратят время на непродуктивный поиск ренты;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рост социального неравенства;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усиление организованной преступности — банды превращаются в мафию;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ущерб политической легитимности власти;</a:t>
            </a:r>
          </a:p>
          <a:p>
            <a:r>
              <a:rPr lang="ru-RU" sz="2800" b="1" dirty="0">
                <a:latin typeface="Century" panose="02040604050505020304" pitchFamily="18" charset="0"/>
              </a:rPr>
              <a:t>снижение общественной морали.</a:t>
            </a:r>
          </a:p>
        </p:txBody>
      </p:sp>
    </p:spTree>
    <p:extLst>
      <p:ext uri="{BB962C8B-B14F-4D97-AF65-F5344CB8AC3E}">
        <p14:creationId xmlns:p14="http://schemas.microsoft.com/office/powerpoint/2010/main" val="33004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latin typeface="Arial Black" panose="020B0A04020102020204" pitchFamily="34" charset="0"/>
              </a:rPr>
              <a:t>Пути </a:t>
            </a:r>
            <a:r>
              <a:rPr lang="ru-RU" sz="8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преодоления</a:t>
            </a:r>
            <a:r>
              <a:rPr lang="ru-RU" sz="8800" dirty="0" smtClean="0">
                <a:latin typeface="Arial Black" pitchFamily="34" charset="0"/>
              </a:rPr>
              <a:t> коррупции ?</a:t>
            </a:r>
          </a:p>
          <a:p>
            <a:r>
              <a:rPr lang="ru-RU" sz="8800" dirty="0" smtClean="0">
                <a:latin typeface="Arial Black" pitchFamily="34" charset="0"/>
              </a:rPr>
              <a:t>В чем состоит сложность?</a:t>
            </a:r>
            <a:endParaRPr lang="ru-RU" sz="8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Консервативность закона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600" dirty="0">
                <a:latin typeface="Century" panose="02040604050505020304" pitchFamily="18" charset="0"/>
              </a:rPr>
              <a:t>На практике </a:t>
            </a:r>
            <a:r>
              <a:rPr lang="ru-RU" sz="2600" dirty="0">
                <a:solidFill>
                  <a:srgbClr val="C00000"/>
                </a:solidFill>
                <a:latin typeface="Century" panose="02040604050505020304" pitchFamily="18" charset="0"/>
              </a:rPr>
              <a:t>инструкции меняются значительно медленнее, чем внешние условия</a:t>
            </a:r>
            <a:r>
              <a:rPr lang="ru-RU" sz="2600" dirty="0">
                <a:latin typeface="Century" panose="02040604050505020304" pitchFamily="18" charset="0"/>
              </a:rPr>
              <a:t>. Поэтому они оставляют место для </a:t>
            </a:r>
            <a:r>
              <a:rPr lang="ru-RU" sz="2600" b="1" dirty="0">
                <a:latin typeface="Century" panose="02040604050505020304" pitchFamily="18" charset="0"/>
              </a:rPr>
              <a:t>действий по своему усмотрению</a:t>
            </a:r>
            <a:r>
              <a:rPr lang="ru-RU" sz="2600" dirty="0">
                <a:latin typeface="Century" panose="02040604050505020304" pitchFamily="18" charset="0"/>
              </a:rPr>
              <a:t>, поскольку </a:t>
            </a:r>
            <a:r>
              <a:rPr lang="ru-RU" sz="2600" dirty="0">
                <a:solidFill>
                  <a:srgbClr val="C00000"/>
                </a:solidFill>
                <a:latin typeface="Century" panose="02040604050505020304" pitchFamily="18" charset="0"/>
              </a:rPr>
              <a:t>иначе система управления становится совершенно негибкой</a:t>
            </a:r>
            <a:r>
              <a:rPr lang="ru-RU" sz="2600" dirty="0">
                <a:latin typeface="Century" panose="02040604050505020304" pitchFamily="18" charset="0"/>
              </a:rPr>
              <a:t>, и несоответствие жёстких норм реалиям способно полностью остановить работу. Однако это означает, что в непредусмотренной законом, ситуации администратор может начать руководствоваться наиболее выгодной рентой.</a:t>
            </a:r>
          </a:p>
          <a:p>
            <a:r>
              <a:rPr lang="ru-RU" sz="28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Невозможность всеохватывающего контроля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 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Надзор требует затрат</a:t>
            </a:r>
            <a:r>
              <a:rPr lang="ru-RU" sz="2800" dirty="0">
                <a:latin typeface="Century" panose="02040604050505020304" pitchFamily="18" charset="0"/>
              </a:rPr>
              <a:t>, но кроме того, чрезмерно жёсткий контроль наносит </a:t>
            </a:r>
            <a:r>
              <a:rPr lang="ru-RU" sz="2800" b="1" dirty="0">
                <a:solidFill>
                  <a:srgbClr val="C00000"/>
                </a:solidFill>
                <a:latin typeface="Century" panose="02040604050505020304" pitchFamily="18" charset="0"/>
              </a:rPr>
              <a:t>удар по качеству управленческого персонала </a:t>
            </a:r>
            <a:r>
              <a:rPr lang="ru-RU" sz="2800" dirty="0">
                <a:latin typeface="Century" panose="02040604050505020304" pitchFamily="18" charset="0"/>
              </a:rPr>
              <a:t>и приводит к оттоку творчески мыслящих кадров.</a:t>
            </a:r>
          </a:p>
        </p:txBody>
      </p:sp>
    </p:spTree>
    <p:extLst>
      <p:ext uri="{BB962C8B-B14F-4D97-AF65-F5344CB8AC3E}">
        <p14:creationId xmlns:p14="http://schemas.microsoft.com/office/powerpoint/2010/main" val="2803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Century Schoolbook" panose="02040604050505020304" pitchFamily="18" charset="0"/>
              </a:rPr>
              <a:t>Что такое </a:t>
            </a:r>
            <a:r>
              <a:rPr lang="ru-RU" sz="9600" i="1" dirty="0" smtClean="0">
                <a:latin typeface="Arial Black" pitchFamily="34" charset="0"/>
              </a:rPr>
              <a:t>коррупция ?</a:t>
            </a:r>
            <a:endParaRPr lang="ru-RU" sz="9600" i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Информационное обеспечение граждан</a:t>
            </a:r>
            <a:r>
              <a:rPr lang="ru-RU" sz="3200" dirty="0"/>
              <a:t>. </a:t>
            </a:r>
            <a:endParaRPr lang="ru-RU" sz="3200" dirty="0" smtClean="0"/>
          </a:p>
          <a:p>
            <a:r>
              <a:rPr lang="ru-RU" sz="3200" dirty="0" smtClean="0">
                <a:latin typeface="Century" panose="02040604050505020304" pitchFamily="18" charset="0"/>
              </a:rPr>
              <a:t>Данный </a:t>
            </a:r>
            <a:r>
              <a:rPr lang="ru-RU" sz="3200" dirty="0">
                <a:latin typeface="Century" panose="02040604050505020304" pitchFamily="18" charset="0"/>
              </a:rPr>
              <a:t>метод включает в себя анализ законов с тем, чтобы, проанализировав закон, </a:t>
            </a:r>
            <a:r>
              <a:rPr lang="ru-RU" sz="3200" dirty="0">
                <a:solidFill>
                  <a:srgbClr val="C00000"/>
                </a:solidFill>
                <a:latin typeface="Century" panose="02040604050505020304" pitchFamily="18" charset="0"/>
              </a:rPr>
              <a:t>чётко, лаконично и доходчиво объяснить гражданам в чём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заключаются их права и обязанности</a:t>
            </a:r>
            <a:r>
              <a:rPr lang="ru-RU" sz="3200" dirty="0">
                <a:latin typeface="Century" panose="02040604050505020304" pitchFamily="18" charset="0"/>
              </a:rPr>
              <a:t>, какие нарушения что должны за собой повлечь, как проходит судебная процедура и что в ней учитывается. Зная всё это, </a:t>
            </a:r>
            <a:r>
              <a:rPr lang="ru-RU" sz="3200" dirty="0">
                <a:latin typeface="Arial Black" pitchFamily="34" charset="0"/>
              </a:rPr>
              <a:t>граждане будут увереннее вести себя, оказавшись один на один с подталкивающим их к даче взятки чиновником.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8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Открытость ведомственных систем</a:t>
            </a:r>
            <a:r>
              <a:rPr lang="ru-RU" sz="2400" dirty="0"/>
              <a:t>. </a:t>
            </a:r>
            <a:r>
              <a:rPr lang="ru-RU" sz="2300" dirty="0">
                <a:latin typeface="Century" panose="02040604050505020304" pitchFamily="18" charset="0"/>
              </a:rPr>
              <a:t>Прозрачность происходящих внутри ведомств операций и надлежащий гражданский контроль может быть реализован через публикацию и открытое обсуждение внутриведомственных документов в общедоступной сети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Интернет, что способно серьёзно пошатнуть фундамент коррупции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ru-RU" sz="2400" dirty="0" smtClean="0"/>
              <a:t> </a:t>
            </a:r>
            <a:r>
              <a:rPr lang="ru-RU" sz="2200" dirty="0">
                <a:latin typeface="Century" panose="02040604050505020304" pitchFamily="18" charset="0"/>
              </a:rPr>
              <a:t>Однако такие механизмы ограничены чрезмерно жёсткими нормативами по охране коммерческой тайны или их применение в некоторых ведомствах связано с необходимостью обеспечения дополнительных мер по защите персональных данных граждан и секретных сведений в оборонных ведомствах и организациях. Серьёзную проблему для внедрения открытых информационных систем представляет низкая компетентность чиновников, которые не только не в курсе преимуществ свободных лицензий, но и не способны включить в государственные контракты требования об обязательном предоставлении открытого доступа для чтения к системам управления версиями разрабатываемых на деньги налогоплательщика программных продуктов.</a:t>
            </a:r>
          </a:p>
          <a:p>
            <a:endParaRPr lang="ru-RU" sz="22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6179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Социальное обеспечение чиновников. </a:t>
            </a:r>
            <a:r>
              <a:rPr lang="ru-RU" sz="3200" dirty="0">
                <a:latin typeface="Century" panose="02040604050505020304" pitchFamily="18" charset="0"/>
              </a:rPr>
              <a:t>Первоклассное медицинское обслуживание, беспроцентные кредиты для покупки недвижимости, большая пенсия — всё это равносильно повышению заработной платы в государственном секторе, и следовательно, </a:t>
            </a:r>
            <a:r>
              <a:rPr lang="ru-RU" sz="3200" dirty="0">
                <a:latin typeface="Arial Black" pitchFamily="34" charset="0"/>
              </a:rPr>
              <a:t>увеличивает потери чиновника в случае, если его поймают на коррупционной деятельности</a:t>
            </a:r>
            <a:r>
              <a:rPr lang="ru-RU" sz="3200" dirty="0"/>
              <a:t>. </a:t>
            </a:r>
            <a:r>
              <a:rPr lang="ru-RU" sz="3200" dirty="0">
                <a:latin typeface="Century" panose="02040604050505020304" pitchFamily="18" charset="0"/>
              </a:rPr>
              <a:t>Судя по исследованиям, эта мера не оказывает немедленного воздействия на коррупцию, однако </a:t>
            </a:r>
            <a:r>
              <a:rPr lang="ru-RU" sz="3200" dirty="0">
                <a:latin typeface="Arial Black" pitchFamily="34" charset="0"/>
              </a:rPr>
              <a:t>способствует повышению качества бюрократии с течением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9271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Объективные трудности</a:t>
            </a:r>
          </a:p>
          <a:p>
            <a:endParaRPr lang="ru-RU" sz="2400" dirty="0"/>
          </a:p>
          <a:p>
            <a:r>
              <a:rPr lang="ru-RU" sz="2400" dirty="0">
                <a:latin typeface="Century" panose="02040604050505020304" pitchFamily="18" charset="0"/>
              </a:rPr>
              <a:t>Суть проблемы при борьбе с коррупцией сформулировал Джеймс Мэдисон</a:t>
            </a:r>
            <a:r>
              <a:rPr lang="ru-RU" sz="2400" dirty="0"/>
              <a:t>: </a:t>
            </a:r>
            <a:r>
              <a:rPr lang="ru-RU" sz="2800" i="1" dirty="0">
                <a:latin typeface="Century Schoolbook" pitchFamily="18" charset="0"/>
              </a:rPr>
              <a:t>«Если бы людьми правили ангелы, ни в каком надзоре над правительством — внешнем или внутреннем — не было бы нужды. Но при создании правления, в котором люди будут ведать людьми, главная трудность состоит в том, что в первую очередь надо обеспечить правящим возможность надзирать над управляемыми; а вот вслед за этим необходимо обязать правящих надзирать за самими собой» </a:t>
            </a:r>
            <a:r>
              <a:rPr lang="ru-RU" sz="2400" dirty="0">
                <a:latin typeface="Century" panose="02040604050505020304" pitchFamily="18" charset="0"/>
              </a:rPr>
              <a:t>(«Федералист», № 51) 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smtClean="0">
                <a:latin typeface="Arial Black" pitchFamily="34" charset="0"/>
              </a:rPr>
              <a:t>Одним </a:t>
            </a:r>
            <a:r>
              <a:rPr lang="ru-RU" sz="2400" dirty="0">
                <a:latin typeface="Arial Black" pitchFamily="34" charset="0"/>
              </a:rPr>
              <a:t>из важнейших сдерживающих факторов для коррупции является уголовное законодательство.</a:t>
            </a:r>
          </a:p>
        </p:txBody>
      </p:sp>
    </p:spTree>
    <p:extLst>
      <p:ext uri="{BB962C8B-B14F-4D97-AF65-F5344CB8AC3E}">
        <p14:creationId xmlns:p14="http://schemas.microsoft.com/office/powerpoint/2010/main" val="148672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2.bp.blogspot.com/-zrC5r4hsK9k/UK_BeLksX7I/AAAAAAAAO9E/C0fxgENKnmg/s1600/%D0%9A%D0%BE%D1%80%D1%80%D1%83%D0%BF%D1%86%D0%B8%D1%8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54"/>
            <a:ext cx="9074878" cy="5711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92696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latin typeface="Arial Black" pitchFamily="34" charset="0"/>
              </a:rPr>
              <a:t>Кто виноват ? </a:t>
            </a:r>
            <a:r>
              <a:rPr lang="ru-RU" sz="8800" dirty="0" smtClean="0">
                <a:latin typeface="Century" panose="02040604050505020304" pitchFamily="18" charset="0"/>
              </a:rPr>
              <a:t>Тот кто </a:t>
            </a:r>
            <a:r>
              <a:rPr lang="ru-RU" sz="8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берет</a:t>
            </a:r>
            <a:r>
              <a:rPr lang="ru-RU" sz="8800" dirty="0" smtClean="0"/>
              <a:t> </a:t>
            </a:r>
            <a:r>
              <a:rPr lang="ru-RU" sz="8800" dirty="0" smtClean="0">
                <a:latin typeface="Century" panose="02040604050505020304" pitchFamily="18" charset="0"/>
              </a:rPr>
              <a:t>или </a:t>
            </a:r>
          </a:p>
          <a:p>
            <a:pPr algn="ctr"/>
            <a:r>
              <a:rPr lang="ru-RU" sz="8800" dirty="0" smtClean="0">
                <a:latin typeface="Century" panose="02040604050505020304" pitchFamily="18" charset="0"/>
              </a:rPr>
              <a:t>тот кто </a:t>
            </a:r>
            <a:r>
              <a:rPr lang="ru-RU" sz="88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дает</a:t>
            </a:r>
            <a:r>
              <a:rPr lang="ru-RU" sz="8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?</a:t>
            </a:r>
            <a:endParaRPr lang="ru-RU" sz="8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ftegaz.ru/images/anticrisis/corrup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454"/>
            <a:ext cx="5484257" cy="684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1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438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entury" panose="02040604050505020304" pitchFamily="18" charset="0"/>
              </a:rPr>
              <a:t>Другая трудность, в особенности проявляющаяся при масштабной коррупции, когда </a:t>
            </a:r>
            <a:r>
              <a:rPr lang="ru-RU" sz="2800" dirty="0">
                <a:latin typeface="Arial Black" pitchFamily="34" charset="0"/>
              </a:rPr>
              <a:t>большинство частных лиц дают взятки,</a:t>
            </a:r>
            <a:r>
              <a:rPr lang="ru-RU" sz="2800" dirty="0"/>
              <a:t> </a:t>
            </a:r>
            <a:r>
              <a:rPr lang="ru-RU" sz="2800" dirty="0">
                <a:latin typeface="Century" panose="02040604050505020304" pitchFamily="18" charset="0"/>
              </a:rPr>
              <a:t>известна в психологии и теории игр как </a:t>
            </a:r>
            <a:r>
              <a:rPr lang="ru-RU" sz="36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«дилемма заключённого». </a:t>
            </a:r>
            <a:r>
              <a:rPr lang="ru-RU" sz="2800" dirty="0">
                <a:latin typeface="Century" panose="02040604050505020304" pitchFamily="18" charset="0"/>
              </a:rPr>
              <a:t>С одной стороны</a:t>
            </a:r>
            <a:r>
              <a:rPr lang="ru-RU" sz="2800" dirty="0"/>
              <a:t>, </a:t>
            </a:r>
            <a:r>
              <a:rPr lang="ru-RU" sz="2800" dirty="0">
                <a:latin typeface="Arial Black" pitchFamily="34" charset="0"/>
              </a:rPr>
              <a:t>если все лица перестанут давать взятки, то они все от этого выиграют</a:t>
            </a:r>
            <a:r>
              <a:rPr lang="ru-RU" sz="2800" dirty="0"/>
              <a:t>. </a:t>
            </a:r>
            <a:r>
              <a:rPr lang="ru-RU" sz="2800" dirty="0">
                <a:latin typeface="Century" panose="02040604050505020304" pitchFamily="18" charset="0"/>
              </a:rPr>
              <a:t>Однако если </a:t>
            </a:r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только одно частное лицо откажется от взяток, то оно поставит себя в крайне невыгодные условия.</a:t>
            </a:r>
          </a:p>
          <a:p>
            <a:endParaRPr lang="ru-RU" sz="2800" dirty="0"/>
          </a:p>
          <a:p>
            <a:r>
              <a:rPr lang="ru-RU" sz="3200" b="1" dirty="0">
                <a:latin typeface="Century" panose="02040604050505020304" pitchFamily="18" charset="0"/>
              </a:rPr>
              <a:t>Наконец, серьёзной проблемой является упомянутая выше устойчивость коррупционных рынков.</a:t>
            </a:r>
          </a:p>
        </p:txBody>
      </p:sp>
    </p:spTree>
    <p:extLst>
      <p:ext uri="{BB962C8B-B14F-4D97-AF65-F5344CB8AC3E}">
        <p14:creationId xmlns:p14="http://schemas.microsoft.com/office/powerpoint/2010/main" val="8397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motivators.to/media/posters/339/250712_korruptsiya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1630"/>
            <a:ext cx="8100392" cy="687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0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c.pics.livejournal.com/dreamhack201212/48246927/25214/25214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4906"/>
            <a:ext cx="4314591" cy="68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34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5830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Arial Black" pitchFamily="34" charset="0"/>
              </a:rPr>
              <a:t>Корру́пция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>
                <a:latin typeface="Century Schoolbook" panose="02040604050505020304" pitchFamily="18" charset="0"/>
              </a:rPr>
              <a:t>(</a:t>
            </a:r>
            <a:r>
              <a:rPr lang="ru-RU" sz="2400" dirty="0">
                <a:latin typeface="Century Schoolbook" panose="02040604050505020304" pitchFamily="18" charset="0"/>
              </a:rPr>
              <a:t>от лат. </a:t>
            </a:r>
            <a:r>
              <a:rPr lang="ru-RU" sz="28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corrumpere</a:t>
            </a:r>
            <a:r>
              <a:rPr lang="ru-RU" sz="2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— растлевать, лат. </a:t>
            </a:r>
            <a:r>
              <a:rPr lang="ru-RU" sz="2800" b="1" i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corruptio</a:t>
            </a:r>
            <a:r>
              <a:rPr lang="ru-RU" sz="28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— подкуп, порча</a:t>
            </a:r>
            <a:r>
              <a:rPr lang="ru-RU" sz="2400" dirty="0">
                <a:latin typeface="Century Schoolbook" panose="02040604050505020304" pitchFamily="18" charset="0"/>
              </a:rPr>
              <a:t>) — термин, обозначающий обычно </a:t>
            </a:r>
            <a:endParaRPr lang="ru-RU" sz="2400" dirty="0" smtClean="0">
              <a:latin typeface="Century Schoolbook" panose="020406040505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использование </a:t>
            </a:r>
            <a:r>
              <a:rPr lang="ru-RU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должностным лицом своих властных полномочий и доверенных ему прав в целях личной выгоды, противоречащее законодательству и моральным установкам</a:t>
            </a:r>
            <a:r>
              <a:rPr lang="ru-RU" sz="2400" dirty="0" smtClean="0">
                <a:latin typeface="Century Schoolbook" panose="02040604050505020304" pitchFamily="18" charset="0"/>
              </a:rPr>
              <a:t>.</a:t>
            </a:r>
          </a:p>
          <a:p>
            <a:r>
              <a:rPr lang="ru-RU" sz="2400" b="1" dirty="0" smtClean="0">
                <a:latin typeface="Century Schoolbook" panose="02040604050505020304" pitchFamily="18" charset="0"/>
              </a:rPr>
              <a:t>Коррупцией </a:t>
            </a:r>
            <a:r>
              <a:rPr lang="ru-RU" sz="2400" b="1" dirty="0">
                <a:latin typeface="Century Schoolbook" panose="02040604050505020304" pitchFamily="18" charset="0"/>
              </a:rPr>
              <a:t>называют также подкуп должностных лиц, их продажность. </a:t>
            </a:r>
          </a:p>
          <a:p>
            <a:endParaRPr lang="ru-RU" sz="2400" dirty="0" smtClean="0">
              <a:latin typeface="Century Schoolbook" panose="02040604050505020304" pitchFamily="18" charset="0"/>
            </a:endParaRPr>
          </a:p>
          <a:p>
            <a:r>
              <a:rPr lang="ru-RU" sz="2400" dirty="0" smtClean="0">
                <a:latin typeface="Century Schoolbook" panose="02040604050505020304" pitchFamily="18" charset="0"/>
              </a:rPr>
              <a:t>Характерным </a:t>
            </a:r>
            <a:r>
              <a:rPr lang="ru-RU" sz="2400" b="1" dirty="0">
                <a:latin typeface="Century Schoolbook" panose="02040604050505020304" pitchFamily="18" charset="0"/>
              </a:rPr>
              <a:t>признаком коррупции является конфликт между действиями должностного лица и интересами его работодателя либо конфликт между действиями выборного лица и интересами общества.</a:t>
            </a:r>
            <a:r>
              <a:rPr lang="ru-RU" sz="2400" dirty="0">
                <a:latin typeface="Century Schoolbook" panose="02040604050505020304" pitchFamily="18" charset="0"/>
              </a:rPr>
              <a:t> Многие виды коррупции аналогичны мошенничеству, совершаемому должностным лицом, и относятся к категории преступлений против государственной власти.</a:t>
            </a:r>
          </a:p>
        </p:txBody>
      </p:sp>
    </p:spTree>
    <p:extLst>
      <p:ext uri="{BB962C8B-B14F-4D97-AF65-F5344CB8AC3E}">
        <p14:creationId xmlns:p14="http://schemas.microsoft.com/office/powerpoint/2010/main" val="402184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Шведская стратегия борьбы с коррупцией</a:t>
            </a:r>
          </a:p>
          <a:p>
            <a:r>
              <a:rPr lang="ru-RU" sz="2400" dirty="0"/>
              <a:t>До середины XIX века в Швеции коррупция процветала. Одним из следствий модернизации страны стал комплекс мер, нацеленных на устранение меркантилизма. С тех пор государственное регулирование касалось больше домашних хозяйств, чем фирм, и </a:t>
            </a: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было основано на стимулах (через налоги, льготы и субсидии), нежели на запретах и разрешениях</a:t>
            </a:r>
            <a:r>
              <a:rPr lang="ru-RU" sz="2400" dirty="0"/>
              <a:t>. Был </a:t>
            </a:r>
            <a:r>
              <a:rPr lang="ru-RU" sz="2400" dirty="0">
                <a:latin typeface="Arial Black" pitchFamily="34" charset="0"/>
              </a:rPr>
              <a:t>открыт доступ к внутренним государственным документам и создана независимая и эффективная система правосудия. </a:t>
            </a:r>
            <a:r>
              <a:rPr lang="ru-RU" sz="2400" dirty="0"/>
              <a:t>Одновременно шведский парламент и правительство установили </a:t>
            </a:r>
            <a:r>
              <a:rPr lang="ru-RU" sz="2400" b="1" dirty="0">
                <a:solidFill>
                  <a:srgbClr val="C00000"/>
                </a:solidFill>
              </a:rPr>
              <a:t>высокие этические стандарты для администраторов и стали добиваться их исполнения</a:t>
            </a:r>
            <a:r>
              <a:rPr lang="ru-RU" sz="2400" dirty="0"/>
              <a:t>. Спустя всего несколько лет </a:t>
            </a:r>
            <a:r>
              <a:rPr lang="ru-RU" sz="2400" dirty="0">
                <a:latin typeface="Arial Black" pitchFamily="34" charset="0"/>
              </a:rPr>
              <a:t>честность стала социальной нормой среди бюрократии. </a:t>
            </a:r>
            <a:r>
              <a:rPr lang="ru-RU" sz="2400" dirty="0"/>
              <a:t>Зарплаты высокопоставленных чиновников поначалу </a:t>
            </a:r>
            <a:r>
              <a:rPr lang="ru-RU" sz="2400" b="1" dirty="0">
                <a:solidFill>
                  <a:srgbClr val="C00000"/>
                </a:solidFill>
              </a:rPr>
              <a:t>превышали заработки рабочих в 12—15 раз, однако с течением времени эта разница снизилась до </a:t>
            </a:r>
            <a:r>
              <a:rPr lang="ru-RU" sz="2400" b="1" dirty="0" smtClean="0">
                <a:solidFill>
                  <a:srgbClr val="C00000"/>
                </a:solidFill>
              </a:rPr>
              <a:t>двукратной.</a:t>
            </a:r>
            <a:r>
              <a:rPr lang="ru-RU" sz="2400" dirty="0" smtClean="0"/>
              <a:t> </a:t>
            </a:r>
            <a:r>
              <a:rPr lang="ru-RU" sz="2400" dirty="0"/>
              <a:t>На сегодняшний день Швеция по-прежнему имеет один из самых низких уровней коррупции в мире.</a:t>
            </a:r>
          </a:p>
        </p:txBody>
      </p:sp>
    </p:spTree>
    <p:extLst>
      <p:ext uri="{BB962C8B-B14F-4D97-AF65-F5344CB8AC3E}">
        <p14:creationId xmlns:p14="http://schemas.microsoft.com/office/powerpoint/2010/main" val="12957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vologda-gorod.ru/uploads/posts/2011-10/1319030119_k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81927"/>
            <a:ext cx="8415955" cy="693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tudentport.ru/uploads/post/full/2011-03/1300910978_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80"/>
            <a:ext cx="9144000" cy="639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0754"/>
            <a:ext cx="91440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Black" pitchFamily="34" charset="0"/>
              </a:rPr>
              <a:t>Коррупция в вузах: объективные причины явления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Как </a:t>
            </a:r>
            <a:r>
              <a:rPr lang="ru-RU" dirty="0">
                <a:latin typeface="Century" panose="02040604050505020304" pitchFamily="18" charset="0"/>
              </a:rPr>
              <a:t>нестранно, в России взяточничество наиболее распространено в образовании и </a:t>
            </a:r>
            <a:r>
              <a:rPr lang="ru-RU" dirty="0" smtClean="0">
                <a:latin typeface="Century" panose="02040604050505020304" pitchFamily="18" charset="0"/>
              </a:rPr>
              <a:t>медицине. Коррупция </a:t>
            </a:r>
            <a:r>
              <a:rPr lang="ru-RU" dirty="0">
                <a:latin typeface="Century" panose="02040604050505020304" pitchFamily="18" charset="0"/>
              </a:rPr>
              <a:t>в вузах - масштабная проблема, с которой активно борются по всей России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>
                <a:latin typeface="Arial Black" pitchFamily="34" charset="0"/>
              </a:rPr>
              <a:t>Причины </a:t>
            </a:r>
            <a:r>
              <a:rPr lang="ru-RU" dirty="0">
                <a:latin typeface="Arial Black" pitchFamily="34" charset="0"/>
              </a:rPr>
              <a:t>и предпосылки коррупции в вузах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Объективной </a:t>
            </a:r>
            <a:r>
              <a:rPr lang="ru-RU" dirty="0">
                <a:latin typeface="Century" panose="02040604050505020304" pitchFamily="18" charset="0"/>
              </a:rPr>
              <a:t>причиной такого явления, как коррупция зачастую называют </a:t>
            </a:r>
            <a:r>
              <a:rPr lang="ru-RU" sz="2400" b="1" dirty="0">
                <a:solidFill>
                  <a:srgbClr val="FF0000"/>
                </a:solidFill>
              </a:rPr>
              <a:t>неоправданно низкие заработные платы преподавателей. </a:t>
            </a:r>
            <a:r>
              <a:rPr lang="ru-RU" dirty="0">
                <a:latin typeface="Century" panose="02040604050505020304" pitchFamily="18" charset="0"/>
              </a:rPr>
              <a:t>Посудите сами: профессор получает около 30000 рублей, доцент – в пределах 20 000, а среднестатистический преподаватель и вовсе не имеет зарплаты, превышающей 15 000 рублей. Естественно, за такие деньги практически невозможно достойно содержать себя и свою семью. Именно поэтому преподаватели ищут «дополнительный» заработок, вариантов которого, к слову, немало. В зависимости от занимаемой должности, авторитета и значимости в коллективе </a:t>
            </a:r>
            <a:r>
              <a:rPr lang="ru-RU" sz="2400" b="1" dirty="0">
                <a:solidFill>
                  <a:srgbClr val="FF0000"/>
                </a:solidFill>
              </a:rPr>
              <a:t>преподаватель может и «помочь» поступить в вуз, и сдать нелегкий зачет или важный экзамен, и получить диплом</a:t>
            </a:r>
            <a:r>
              <a:rPr lang="ru-RU" dirty="0"/>
              <a:t>. </a:t>
            </a:r>
            <a:r>
              <a:rPr lang="ru-RU" dirty="0">
                <a:latin typeface="Century" panose="02040604050505020304" pitchFamily="18" charset="0"/>
              </a:rPr>
              <a:t>Конечно, не все преподаватели готовы брать взятки. Однако число честных людей в вузах постепенно уменьшается.</a:t>
            </a:r>
          </a:p>
          <a:p>
            <a:endParaRPr lang="ru-RU" dirty="0"/>
          </a:p>
          <a:p>
            <a:r>
              <a:rPr lang="ru-RU" dirty="0">
                <a:latin typeface="Century" panose="02040604050505020304" pitchFamily="18" charset="0"/>
              </a:rPr>
              <a:t>Также и</a:t>
            </a:r>
            <a:r>
              <a:rPr lang="ru-RU" dirty="0"/>
              <a:t> </a:t>
            </a:r>
            <a:r>
              <a:rPr lang="ru-RU" sz="1700" dirty="0">
                <a:latin typeface="Arial Black" pitchFamily="34" charset="0"/>
              </a:rPr>
              <a:t>студентам стало значительно проще заплатить определенную сумму за зачет, чем разобраться в, зачастую, профильном предмете</a:t>
            </a:r>
            <a:r>
              <a:rPr lang="ru-RU" dirty="0">
                <a:latin typeface="Century" panose="02040604050505020304" pitchFamily="18" charset="0"/>
              </a:rPr>
              <a:t>. Ведь, к сожалению, многим студентам нужна корочка, а не знания и навыки. </a:t>
            </a:r>
          </a:p>
        </p:txBody>
      </p:sp>
    </p:spTree>
    <p:extLst>
      <p:ext uri="{BB962C8B-B14F-4D97-AF65-F5344CB8AC3E}">
        <p14:creationId xmlns:p14="http://schemas.microsoft.com/office/powerpoint/2010/main" val="201077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0263"/>
            <a:ext cx="9144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Борьба с коррупцией</a:t>
            </a:r>
          </a:p>
          <a:p>
            <a:endParaRPr lang="ru-RU" dirty="0">
              <a:latin typeface="Century" panose="02040604050505020304" pitchFamily="18" charset="0"/>
            </a:endParaRPr>
          </a:p>
          <a:p>
            <a:r>
              <a:rPr lang="ru-RU" sz="2400" dirty="0" smtClean="0">
                <a:latin typeface="Century" panose="02040604050505020304" pitchFamily="18" charset="0"/>
              </a:rPr>
              <a:t>В </a:t>
            </a:r>
            <a:r>
              <a:rPr lang="ru-RU" sz="2400" dirty="0">
                <a:latin typeface="Century" panose="02040604050505020304" pitchFamily="18" charset="0"/>
              </a:rPr>
              <a:t>США не так давно был использован интересный метод борьбы со взяточничеством: была проведена социальная реформа. Благодаря которой у госслужащих появилась мотивация для честной и безупречной работы. </a:t>
            </a:r>
            <a:r>
              <a:rPr lang="ru-RU" sz="2400" dirty="0">
                <a:latin typeface="Arial Black" pitchFamily="34" charset="0"/>
              </a:rPr>
              <a:t>То есть зарплата и социальный пакет стали напрямую зависеть не только от времени работы, но и от честности рабочего</a:t>
            </a:r>
            <a:r>
              <a:rPr lang="ru-RU" sz="2400" dirty="0"/>
              <a:t>. </a:t>
            </a:r>
            <a:r>
              <a:rPr lang="ru-RU" sz="2400" dirty="0">
                <a:latin typeface="Century" panose="02040604050505020304" pitchFamily="18" charset="0"/>
              </a:rPr>
              <a:t>Однако, к сожалению, на данном этапе достойное поощрение ученым и преподавателем наше государство не может гарантировать.</a:t>
            </a:r>
          </a:p>
          <a:p>
            <a:endParaRPr lang="ru-RU" sz="2400" dirty="0"/>
          </a:p>
          <a:p>
            <a:r>
              <a:rPr lang="ru-RU" sz="2400" dirty="0">
                <a:latin typeface="Century" panose="02040604050505020304" pitchFamily="18" charset="0"/>
              </a:rPr>
              <a:t>Таким образом</a:t>
            </a:r>
            <a:r>
              <a:rPr lang="ru-RU" sz="2400" dirty="0"/>
              <a:t>, </a:t>
            </a:r>
            <a:r>
              <a:rPr lang="ru-RU" sz="2400" dirty="0">
                <a:latin typeface="Arial Black" pitchFamily="34" charset="0"/>
              </a:rPr>
              <a:t>остаются лишь менее эффективные меры – это карательные</a:t>
            </a:r>
            <a:r>
              <a:rPr lang="ru-RU" sz="2400" dirty="0">
                <a:latin typeface="Century" panose="02040604050505020304" pitchFamily="18" charset="0"/>
              </a:rPr>
              <a:t>. Важно понимать, что </a:t>
            </a: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штрафы ни коим образом не изменят ситуацию</a:t>
            </a:r>
            <a:r>
              <a:rPr lang="ru-RU" sz="2400" dirty="0"/>
              <a:t>, </a:t>
            </a:r>
            <a:r>
              <a:rPr lang="ru-RU" sz="2400" dirty="0">
                <a:latin typeface="Century" panose="02040604050505020304" pitchFamily="18" charset="0"/>
              </a:rPr>
              <a:t>поскольку коррупция в вузах приносит хороший доход. Действенными мерами могут быть лишь </a:t>
            </a:r>
            <a:r>
              <a:rPr lang="ru-RU" sz="2400" dirty="0">
                <a:latin typeface="Arial Black" pitchFamily="34" charset="0"/>
              </a:rPr>
              <a:t>реальные сроки заключения с конфискацией имущества. </a:t>
            </a:r>
          </a:p>
        </p:txBody>
      </p:sp>
    </p:spTree>
    <p:extLst>
      <p:ext uri="{BB962C8B-B14F-4D97-AF65-F5344CB8AC3E}">
        <p14:creationId xmlns:p14="http://schemas.microsoft.com/office/powerpoint/2010/main" val="11507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rmy-news.ru/images_stati/korrupciya_v_M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99"/>
            <a:ext cx="7976928" cy="673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RMTExQVFBUWGR4YFRgXGRkXGxoYHhwYGxkcGRcYHCggGB0lHR4YIzEhJSkrLi8uGB8zODMsNygtLisBCgoKDg0OGxAQGiwkICQsLCwsLCwsLCwsLCwsLCwsLCwsLCwsLDQsLCwsLCwsLCwsLCwsLCwsLCwsLCwsLCwsLP/AABEIAHkBoAMBEQACEQEDEQH/xAAcAAEAAgMBAQEAAAAAAAAAAAAABQYDBAcCAQj/xABQEAACAQMBBAMKBwoNBAMAAAABAgMABBESBQYHIRMxQRQiMjVRYXFzkbI0UnKBkrGzFSMzQnShwcLD0RYkJUNTVFVigoOTlNMINqLSF2Px/8QAGwEBAAIDAQEAAAAAAAAAAAAAAAEEAgMFBgf/xAA/EQACAQIBCAcFBgYBBQAAAAAAAQIDEQQFEiExMkFRcRMzNGGRscEGInKB8BWhssLR0hQkNVNi8SNCQ1KC4f/aAAwDAQACEQMRAD8A7jQCgFAKAUAoBQCgFAKAUAoBQCgFAKAUAoBQCgFAKAUAoBQCgFAKAUAoBQCgFAKAUAoBQCgFAKAUAoBQCgFAKAUAoBQCgFAKAUByHfjbtzHtC4SOeVEUppVWIAzFGTgekk/PVGrOSm0n9WPZZLweHqYSEpwTbvpa/wAmTHDbbUz92NNK8ojRGAdicfhCcenA9lbKE273ZSy1hKUOiVOKV21o+RSzvTenmbmUE8zhiBz58h2DzVo6SfE7n2dhFoVNeB0uPbxtNkw3EjNLI6KV1sSWkcagCT2AZPoWrWfmU02eXeDWJyhOjBZsU3ey1JaPv82czv8AeG7uHy80pJOFSMsoyTyConX5B1n01VdSUnrPU0sDhqEbRgubs/Fv/QtNu3lu/ezTKynvkcswz2hkf92aKcovWKmDwteOmEWnvVl4NHXd194BeWplxpdcrIo7HAzkeYggj047Ku0558bnjcdgnhK+ZrT0p9xyGPee9wP4zN1fHNUuknxPZSyfhbv/AI4+B7j3rvQeV1LnzkN+ZgadLPiYvJuFa0015eRfuH2+Ety7QT4ZwupHAC6gCAwYDlnmDkY7fJzs0ark7M89lfJdPDxVWloV7NcOFikbS3kvBNMBczACRwAHPIB2AHsqvKpK70neo4DDOlBunHUt3cjXXeq9B5XUufO2fzGo6SfE2PJ2Fa6teBbty98p5pO5bhtRkVhHIAFYNpJ56cA8gcHAOQOvPLdSqybzWcbKWSqNKHT0lbNautatfvKe28l8AQbmYMOR789f/wC1p6SfE7SwGEbuqcbcjoHELbUqWlrJDI0ZkYMShwSpjJ7OzJFWa03mpo87kfCU5YipCpFPNW/jchdwNsXM12yyTyuqwu+GYkZGkA4/xVrozk5aWXsr4WhSw6cIJNyS1c/0KzHvPe4H8Zm6vjmtXST4nUlk/C36uPgev4TXn9Zm+madJLiR9n4X+3HwNnZe8d2Z4FNzMQZUBBc4ILqCD81TGpK60mqvgMMqU2qcdl7u5lp4n7WnhnhWKWSMGMkhWIBOo863V5NNWZych4ajVpSdSKeneu40uHm2rmW+VJZ5HXQ50sxIyMY5VjRnJy0s35YwlCnhXKEEndaUiB2hvJeCaUC5mAEjgDWeQDEAVrlUlfWdCjgMM6cW6cdS3dx0LcG/ll2fI8kjO4ZwGY5IAVcc6s0ZNwbZ5zK1GnTxcYwikrLQuZzL+FF7oz3VN1fHPkqr0kuJ6n7Owudbo4+B0riVtt4LeJInKSStnKnBCKMtg+kqPnNWq83FKx5jIuEhWrSlNXjFfe9X3XKhujt+6e+t0e4lZWfDKWJBGljzFaKc5OSuzs5QwWHhhakowSaWu3ei3cQd7ntSkMGBKy6mYjOhckDAPIsSD18hjqOa31qrjoRxskZMhiU6tXZTtbi/0RzyTe29PXdSc/IQv5lAqt0s+J6RZMwi1U197PP8Jrz+szfTNR0kuJP2fhf7cfA7PuxMz2ds7kszQoWJ5kkqCSTV6m7wV+B4jHQjDE1IxVkpO3iSdZlUUAoBQCgFAKAUAoBQCgFAKAUAoBQCgFAKAUAoBQHEOIXjK59KfYxVz63WP63I93kjsVP5/ikSfDl8RbS9QD7BLWdHVLkVcsq86HxftKUK0HcZet8m/krZY/uIfZEB+mrFTq4nAyav5/EPvf4ivbmj+P2vrB9RrVS20dLKXZKnIy79eMbr5S+4lTW22YZK7HT5PzZauErfe7wdg0H2iT9wrdh9TOT7QL36T5+hzWLwR6BVU9PLWy7X8YOwbRsDImfB7Rl581vl1K+uJw6Un9rVV/ivKJqcND/KMXnV/dJqKG2jbltfycua8yB2r8In9bJ77VrltM6NDqYfDHyRbNmxg7BusgcpgR5jmHq+r562x6l8/wBDj1pNZWp2/wDH9xA7m/D7X1g+o1rpbaOhlLslTkYt6LXor25TySsR6GOsfmYUqK0mjPA1Okw1OX+K+7R6E3vXdatnbLH/ANbj6ARKzqO8IlDAU83GYl96++7NvhTDmW6f4sQX6RJ/UrLDrSzTl+VqdOPGV/D/AGUOLwR6BVc9BLWy47RsIhsW2mEaCVpSGkCjURqm5FsZI5D2Ct0orok/recWjWqPKdSm5PNUdCvo1R3Fc2R8It/XR++ta47SOniOpn8MvJlw4u/CYPVn3jW7E7SOL7PdTPn6Efww8YL6t/0VjQ2yzlzsb5oru0/w83rX99q1S1s6VHqofCvJHTuG3i2X5cnurVuhsM8rlrtseUfNnI/xP8P6Kpnsv+v5ls4jbR6W9ZQe9hURj0+E59px/hrbWleRx8jUOiwqlvk2/Rfr8zT3J8YWvy/1WqKW2jdlPsdTl6okeKGfug2f6NMejvv05rKvtlbIXY1zfoZNy0XuLapwNQgxntA0S9Xk5j81TS2ZcjHKTl/FYZbs71iU+tB2jvO6PwC09RH7gro09hcj59lHtdX4peZL1mUxQCgFAKAUAoBQCgFAKAUAoBQCgFAKAUAoBQCgFAcQ4heMrn0p9jFXPrdY/rcj3eSOxU/n+KRCwXsiLIiOVWUBZAPxgM4B7cczy7awTa0F6VKE5RlJXcdK7jd3es7aWVVuZjCpPxeTebpM/e/SR89ZQUW/eZoxlWvTpuVGGc+er5b/ABLvxbiCw2qqMKrMAB2AKABW/EaEjhez8nKrUb1tLzKbuZ8PtfWD6jWmlto7eUuyVORk378Y3Xyl+zSlbbZhkrsdPk/Nlo4SeBe+iP6pa3Yfecr2g2qXz/Kc3i8EegVVPTS1s3JtpytCkDP96jJZE5ABiWJOQMk983WT11lnO1jTHD01UdVR956G+5W/RFt4VbMdrnujSeiRGAbsLHAwp7cDVnHVy8tbsPF51zj5exEI0Oiv7za0dy4/cVPavwif1snvtWmW0zsUOph8MfJAbUlEBt9ZELNrZMLgty5k4z2DlnHKmc7W3D+Hpuqq2b7yVr6dXlvJzh3sx5r2KRVJjiJZ37BgHAz1Ek45eTNZ0YtyTKGWMRClhpQb96WhLfr18rGxxRttF+Wx+EjRvnGUP5lFTXVpmrIVTOwluDa9fVkHfXOq1tE/ozOD/idH/TWDfur5l+lDNr1Zccz7k0XfhPD95vH8pVfoqx/Wrfh1obOF7QS/5KUeb8X/APDmcXgj0Cqp6iWtl62p4gtPXH3p6sS6lc/1ODQ/q1X4fSJU9kfCLf10fvrWmO0jr4jqZ/DLyZcOLvwmD1Z941uxO0ji+z3Uz5+hH8MPGC+rf9FY0Nss5c7G+aK7tP8ADzetf32rVLWzpUeqh8K8kdO4beLZflye6tW6GwzyuWu2x5R82clj8EeiqZ7CW0zNLIWZmPMsSzHzk5J9p/PTWYRSilFaloRMbk+MLX5f6rVspbaKWU+x1OXqi28VUtdcZcyC50YUJpIKZODJq6hnVgjn18j2bsRm37zj5BeIzZKKWZfffX3W7rXv3HPrWKUhzGJCFUmQpqwE7dZXqXkevlyqsk9x6Ocqaaz7aXovbX3d/IwVBsO87o/ALT1EfuCujT2FyPn2Ue11fil5kvWZTFAKAUAoBQCgFAKAUAoBQCgFAKAUAoBQCgFAKAUBxDiF4yufSn2MVc+t1j+tyPd5I7FT+f4pEjw8gV4toqwDKYVyD/mkfPWdFXUitlibhOg4uzzn+Upg6q0Hb3l732dm2bsxmOSUXJ8pMa1Yq7ETgZMSjjcRFcX+Ir25nw+19YPqNa6W2jpZS7JU5GTfvxjdfKX7NKVttmGSux0+T82WjhKO8vPQn1SVuw+pnK9oNql8/Q5vF4I9AqqemlrZ2Xh1ZRNs6BmjRmzJzKgnlLIBzIq9RisxHiss1akcZOKk7e7v/wAUW0DFbjjH562r8In9bJ77VzZbTPpGH6mHwx8kdL4W2cb2bl40Y9MwyygnGlO0irWHScTy+Xas4YlKMmvdW/vZeUUAYAAHkHKrBwG29LOc8YLX4NL8tD8+ll+pqq4lamem9nKnWU+T80/NHOKqnprHV+GEGnZ8jfHkc+xVT61NXKC9w8hl2d8ZFcEvNv1OSxDvR6BVM9jJaWXnaniG09cfenqxLqVz/U4FD+rVfh9IlT2R8Jt/XR++taY7SOviOpn8MvJlw4u/CYPVn3jW7E7SOL7PdTPn6Efww8YL6t/0VjQ2yzlzsb5oru0/w83rX99q1S1s6VDqofCvJHTuG3i2X5cnurVuhsM8rlrtseUfNnJovBHoFUz2EtbJzZthmxvZyPB6KNT5zLGz/mCe2tkV7jfIoVq1sVRpLfnN/KLS9T7uT4wtfl/qtSltojKfY6nL1RIcT2ztBvNGg+s/prKvtlfIa/k1zZs7lD+T9rep/UlrKlsSNeUu14b4vWJS6rnbO87o/ALT1EfuCujT2FyPn2Ue11fil5kvWZTFAKAUAoBQCgFAKAUAoBQCgFAKAUAoBQCgFAKAUBw/iG4G07nJA5p9jFXPq9Y/rcj3mR03gqfz/FImuFaaxfqvMtGij0npRWzD6c5FHLzzHRb3N/lKEHA5HkR1g8iD5CKrnobN6UdUudkm92La9FhpIkRkGR3zIpjdc+XwvnAq2459JWPJQxKweU6nSaFJu/cm7p+XyObW08kEysMpJGwOGGCGHYynn81VU2mennCFam4vTGS3ejPt7dSTzNI3fSSNkhR1nqAVR5sADzUbcncilThRpqEdEYrf6s63uHsJ7W0fpRiSXLsvxRjCqfP2nztjsq7Rg4x0njsq4yOJxCzNmOhPjp0s4tFINI5jqHbVE9zKLu9B27hof5Mt/TJ9rJV+hsL63nhMt9tn/wCv4UZt8tuSW8cUduqyXVy/RW6tyUNglnfHPQigsceYdtbTlFIh4dW3fG6eW5lYku5do1LE5bSkZAUZzy51ChFbjdPE1p7Um/mTeyeG2zih+9SDn2XFwOweSSp1GptvWbv/AMZ7O/o5v9zc/wDLQgh9o8P9nainQyYB7bi4P1y1NiVJx1GqvDjZ5OBC5Pmmn/8AeosieknxZOW/DDZyoAYpQcc8XFwBn0CTFCG23dkCOHWzv6F/9ab/AJKWRPST4vxN6Xhvs7udD0Unhf08+PxuzpMUshnyve+kq23N1RYNHeW7SNBFIjzwudZWNWUs8THnyAyVJ8vPlWEqUXpL2HynXpJxbcotNWferaOHkS3FmdWntmDAq0OVPYQWyCPmqtidpHe9nU3Rnbj6FIiudJyrlT5VbSfaDWjUd+VPOVpK/NHzpAT15J8+agnNa3Fz4ZSN01wuo6e53OnJxnUnPHVnz1voa3yOHluK6ODtpz1p36mUiOQYHMdXlrQd6UXd6DpN3YdDu9z5GQxyt2eHKhXPoXSPmqy1aieYp1ulyxo1K8V8ou/33KpuO4O0LXBHh/qtWqlto6+VE1g6nL1RIcT3A2g+SPAT6qyr7ZWyGm8GubNrclgdn7Wwf5n9nLU0tiRqymmsZhvi9YlJ6QeUe2tB3M18Dvm6HwC09RH7gro0thcj57lHtdX4peZL1mUxQCgFAKAUAoBQCgFAKAUAoBQCgFAKAUAoBQCgFAYnt0JyVUnykA1FkZKcloTZ6jhVfBUD0AD6qmwcpPWzybVDzKL7BUWRPST4s9ogAwAAPIBipMW29LNW+2XBN+Fhjkx1a0VvrFYuKetG2liK1Lq5tcm0LHZMEJzFDFGfKiKp9oFFGK1Imria1XrJt822blZGgw9yR/ET6I/dUWRn0k+L8TIiADAAA8g5VJi23pZUttjO2tmZ56YbojzE9CCR83KhBa5Sigs2lVAyScAADrJJ6hS5MYuTsldmmm2bXqE8HPsEidftrHPjxN7wldf9uXgzJcbVgRirzRIw61Z1UjtGQTmjlFa2Yww1aazowbXcmfVvoGQyCSIoDhnDKVB5dbZwOse0VOcrXuQ6FVSUHF3e6zv4GEbbtf6xB/qJ++oz48TP+DxH9uXgzIm17chiJ4SFGWIkU4HVk8+Qzj20z48SHhqyaThLT3Mxfdi0/p7f/UT99M+PEn+DxH9uXgz792rX+sQf6ifvpnx4j+DxH9uXgzHt0I9lcEaWVoJMEYIIKN1EdYrJO5olFxbUlZmluLErbM2eWUMe5YeZAP8ANr5aixKlKOpk53JH8RPoj91LInpJ8X4lb4hWGqwlEcWp8pgImW/CJnAUZ6s1qrL3NCOnketm4uLnKy063o1PiVfhbYSpdyGSKRAYSMujKCdacssAPmrVh4tS0o62Xa1OeHioSTeduae58DpnckfxE+iP3Vasjy3ST4vxMjRgjBAI8hHL2VJipNO6PC2yA5CKD5QBUWRk5yehtn17dCclVJ8pANLIhTktCYWBQCAqgHrwBz9PlpYOcnrZ57kj+In0R+6lkT0k+L8TKqgDA5CpMG7n2gFAKAUAoBQCgFAKAUAoBQCgFAKAUAoBQCgFAKAUBwfibtTbNve3UkUl1FaKyaHUYjAKoORI7XJHpNSQ2yrbL3n23csUt7i7mZRqKphiBnGTy6skUIuztllvza2tvbQ39x0d0LeJpldXLayiltWlSM5zmoJubllxF2XKwRLyLUeQ1akyfS4AoLk/tLaEVvG0s0iRRr4TOQoHYOZ7SeQHbQkq1vxT2S7hBdgEnGXjlRfpugUekmhFy3NcIE6QsoTTq15GnTjOrV1YxzzQkqMnFTZKvo7rBOcZEcrL9MJpI8+cUIui2WN5HNGssTrJGwyrIQykeYihJWNs+O9neouf2NATG93wC79RJ7jVhU2HyLmT+10vij5o4ZYD77F8tPeFc9az3tXq5cn5E9xH8Yz+hPs0rZX22c/I3YofPzZK7D8RXnrD+xrOPUv64FTFf1Wly/cUq1t2kdI0GWdgqjqyScDmernWhK7sd2pUUIuctSV38i67J3LvEiu1aNQZIgid+hy2tG8vLkDW+NGaTOFiMrYWdSlJS2ZXeh8Girba2HNasqzqFLAlcMG5DkeqtMoOOs62GxlLEpuk72+R92JsGe7LiBQxTBbLBcas46zz6jUxg5aiMVjaWGSdV2ve2i+r/Z12K0aLZRicYdLUqwznmIyDzHXV+CtFJnhcbVjVxE5x1Nto9bgeK7D8mh+zWsisYrrfvZ8dwbZ7lVmDiMppfOs4wMhcdo7e2hFzZ3g3ts7JkW6nWJnBKghiSBgE96Djr7aE3ME+/FglvFdNcKIJWZY30vhmUkMMacjBU9Y7KEXMmwd8rG8kMVtOsrqpcqFcd6CAT3yjtYe2guaNzxJ2XG7xvdqGRirDTJyZSQRkJg8waC6Jp9vWy2y3bTItuyh1kY6QVbwfCwcnsHXQkr9txS2S7hBdqCTgF0ljX6boFHpJoRctstwioZGZVQDUWJAULjJJY8gMc80JKi/FTZIfR3WM5xkRylfphNJHnzihFyc2hvPaQ26XUk6CByAki5dSTnGCgPkPsoSQ3/yhsn+uJ9CX/wBKWIuia3f3ltb1Xa1lEoQgOQGGCeY8IChJsbY2zb2qdJcTRwqTgF2C5PkGfCPmFAQ1jxC2ZM4RLyLUTgBiUyewAuACaC5v7w70Wll0fdUwi6TOjIY5041eCD1ah7aC5qHfvZ4thdd0r0Bk6IPpfHSaS2nGnPUCerFCLm3u/vPaXoc2swlEeNZAYYznHhAeQ0JIa+4o7Jico12rEdZjSSRfpxoVPzGhFycsN5LSa3e5inSSGMFndTnSFGptS+EpA54IzQk0Nkb+bOuZRDBcrJIQSFCuOSgk8yoHIChFzHs3iHs2eVIYbpXkkOEULIMnyc1wKC5tbxb5WNiQtzcLG5GQgDO+PLoQFgOvmRjlQk+bu76WN6xW2uFdwM6CGR8dpCOASPOBQGHa+/uzrWZ4J7lY5UxqUq5xlQw5qpHUQfnoRc97V352fbGMT3CxmWMSx5VzqjbOluSnGcHr50Fxd787PjghuHuFWKfV0T6Xw2k4bAC5GD5aE3NpN6LQ2fdomXuYZ++kMBybR1EZ8Ll1c6Aw7A3xsb2Ro7adZXVdbAK4wuQM98oHWRQi5qba4ibNtZDFNcqJF5MqK8pU9obo1IU+Y86C5K7A3itb1C9rMkoHhYyGXPVqRsMvzgUJJSgFAUbjZ4muflRfbR0IZzr/AKefh9x+T/tEqWREieOPjiX1UX1GiEirbetrZTbi2kaXXbxtODz0XDA9JGvejIHLlz5nGT1AQXjixPOthsW3m1BhBrkVuvpAsSjVn8ZQWH+I0RLKttXZUSbLsLhVxLNJcLI2T3wRlCcicDA8nlNCGidfbcp3YEWo6e7u5+v+aEfThfRqwMeQUJ3FWs+5O4bnpD/G+kj7n5P+D/neY7wcj+Nz5DFCNB1P/p0vnIvYCe8UxyKPIzdIr49OlfZRmUS87Z8d7O9Rc/sagkmN7vgF36iT3GrCpsPkXMn9rpfFHzRwiGQqysOtSCPSDmucj38o5yae829t7Ue5maaQKGbGQuQOQCjGST1Dy1lKTk7s04bDxw9JUoXsuPfpLbsPxFeesP7Gt0epf1wORiv6rS5fuKbs276KaKXGro3V8ZxnSQcZwcZx11oi7NM7Van0tOVO9rprxOvbnb393PKvQ9F0YU51686iw+KMdVXqdXP3HjcpZM/g4xefnXvutqt3viVbi/8Ah7f5De8tacTrR1vZ3qqnNeTMvB3w7v5MX1y1OG3mHtHsUucvyl+2/wDBbj1UnuNVo8sR+4Hiuw/Jofs1oDge9v8A3FJ+WRfXFUmO80+KG3e7Np3EgOUjPQx/IjJBI8xcuw8zChDJTeD/ALb2V+UT+/PQl6jX4QbQ7n2pCzcllilUn+6Fds/SixRhFMldnzK3XIzEnytyZveHtoQy+8RrxvudsOHJ0dyiQjsLaY1BI8oGr6RoiZFW2h3J3FZ9Ef41qm7qGH8HUOh5t3h70HwfLz50IZbbzbUrbrwxajgXhgbJ641V5lX0A6AB5FAoTfQVK27k7gn1/C+lj6Hk/wCCx985gaO3t58hihGgvnCDZCbRtbyxuGfoY5Ip0CNpIdhKrcyDyOlTjy0JWlHPdvWSw3tzAmdEVxJEuTk6VkZBk9pwKEM/T+5+51vs1ZFtzJiQhm1sG5gYGOQqDMonFzcjaG0LyN7dUaGOIKoaQLhyzFyAfKNHP+6KENXOWb5bLtbcWiW8qSyGAG70SCVBNnvsMOQ7eQ7APLzkxZaOKAl+5mw+m1dJ0L6tWdXgwY1Z55xjroiZFem2vCdhx2gf7+L0zFMN+D6J11asafCIGM5oRfQTO4kU77G2wlsjvK5gQKgLMVZiJAAP7hbPmzRhEXbbuLBZX738TwTBYu4xJqRmcu2sIhI18gueRwDnlQW0G5wtuWC7WjHgvs6ZyPOmAv5pG9tAjDwc8aw+rl+yajC1kbwx8a7P9aPdahK1mPbt2JdqzSXBJQ3Z6U8ziIS6SO954EYwMc8DlQh6zDc7Qjt9oNcWZIiinMkBGoHow2QO+w2Cve4bs66DeTXGXxzef5X2EVEHrMfEXbMFy1kYH1iKzjik71lxIpbUvfAZ6xzHKgZvb3eItiemf36DcjxtvbunYGzbJTzkaaaUf3FnmCA+Yvk/5dCXqPfCS8aFtpzJyePZ8zr8pSrD84oyI6yt7pdyd0ju4nodEmT35JkKnQfvYLZ1c/T10HMnODF48e17YKSBKHjkHxl6N3wfQyqfmoStZ+nagyFAUbjZ4muflRfbR0IZzr/p5+H3H5P+0SpZESJ44+OJfVRfUaISIPeO0jtXsXtZWV3tIZ5Ckh1JOwbVhlOU7O97M+ehBNcRtrS3dnse4m5yPDMGbGNTJIqFsDlzwDy8tCW7o09ueI9l+uuvfFCHqPTRN/BwNjkdpkg+bubTn2gihO4zbpW8C7K2jdyW8FxLBJCsYmDMoDsqtyVlPaT19YowtRfeBO1RPJeabW2t9KxZNujrqyZOTa5GzjBxjHWaglMt+2fHezvUXP7GhJMb3fALv1EnuNWFTYfIuZP7XS+KPmjhVqgaRFPUzKD6CQDXPWs99UbjBtbk/Ild8dmx295LDECEXTjJJPNFJ5nzk1nVioysipk6vOvho1J63fzZYdh+Irz1h/Y1sj1L+uBzsV/VaXL9xUNi2yyXMEbeC8iK2OXIsAefZyrTFXkkdjE1HToznHWk2vkjtewd2be0LtCGBcANqYtyGcdfV1mr8KcY6jw2LyhWxSSqtaNWixRuL/4e3+Q3vLVfE60d/wBneqqc15My8HfDu/kxfXLU4beYe0exS5y/KX7b/wAFuPVSe41WjyxH7geK7D8mh+zWgPztxJcrti9ZSQVmBBHWCFQgj56kwZj2nsLoNk2dwww9zNIwPaIlUKg9BOpvQwoLaCZ3g/7b2V+UT+/PQl6iF2rbGOw2XcplWdbmIsP7sz/WJWoQzHtyy6Ow2YcYMq3Eh/1VVf8AxVaEvUTXEZT3HsM9hsgPZ0f7xRCRkIt7bYtjc9yWs800sqO06u3eq8mPAdeoBR6KE7j1ty86bd+KQQQ24+6BAWBWVDiBxqw7sc5BHX2ChG41t1LeBNk7Qu5LaC4lhliWPpgzKA5RWGFZT2k9dAtRf+BO1Vna902ttb6RFk26OurJl8LXI2cY5Yx1moJTOR73eM738sm+2epRi9Z+t6gzOW8S+Jdzs68W3ihhdTEsmX15yWdT4Jxjvakhuxy7fywt4Rs+e2XoWubdbiRVd2CyEg5UuxZeee38X00IZK8Rdoy3Gy9iSzMWkZJ9THrbS0SgnykgAk+ehDKtJu+Rs1L/AKTk1z3P0enq7xn169XmxjT29dBbQWncLa8trsfa80LaZA1uqt16dbaCRntwxx58UCIPYOy1urbal3OzyS28KMhZiSXdmGpmJy2AuACcd96KEoluDtm01zfQr4Uuz541z5WaFR+c0YRo7qWG0rG9WRbC4eRA6aGjkC98rJnpNOnAznOcEDr55oQlY0+GXjWw9aPdahK1mKWANtZo3GVa+Kup7QbjDA/NkUG8n989pQWt/cW0OzdnusbhE1RyljlVOCVmAzk46qEtmpxkP8tXn+V9hFQxesit7d2zZNbAydL09uk/g6NOvPe+EdWMdfL0UDJ/e7xFsT0z+/QbkQ+6OxTcreSNkx2dnNIPIHKSdEv0y7+lDQIkeGakptcDmTs2fH/jRiJg4UbMhudpRRTxrLGUkJVuokLkUYRNcMN4Ul2paILGxiLFu/ijlV1+9SHvS0xHZjmOomhlc/RNQSKAgd+d3jf2UtqJBEXKHWV1Y0ur+DkZzpx19tAVrhxw2bZlxJM1ws2uPo9IjKY75Wzkuc9VCErGpv5wqfaF410LpYgyqukxF/BGM51j6qBog7bgLzGu+73PMJBgn0MZCB7DU3IzS6bzcNra6sbe0VmiNsMQSYDkcgGDjlqDYBOCOYB5VBNiixcDLglVe+To1JIAjckZxq0qX0qTgZ9A68VNxY6S24todm/c3DdCB4WRr151dJqxjVq59WOzGOVQSc3l4G3ALIl8vRMQSDG4zjOnUgfSxGTj0nqqbkWOl7ibnQ7MtzFGS7udUshGC7YwOX4qjsGT1nmSSagJGrtnx3s71Fz+xoSTG93wC79RJ7jVhV2HyLmT+10vij5o4Vs+QdNFzHhr2/3hXPWs99Wi+jlo3PyJ7iQ4G0p8kdSfZpWytts5+RU3gofPzZL7CYfcG8Of5w/sazj1L+uBTxSf2tS5fuKNb3ehldGCspDKeXIg5B5+etCdtJ3p0s+LjJXT0M6Bw73kubi86OWcyJ0bNghOsFMHvVHlNWKNSUpWbPO5YwGHoYbPpws7pb+/izHxhYCe2ycd43vLTE60ZezibpVOa8mZeDjAvd4597F9ctMNvMfaRWjS5y/KX/b/AMFuPVSe41WzypH7geK7D8mh+zWgKHvVwce7vJ7kXixiZtWnoSxXkB4XSDPV5KENFh384eC+t7SCKUW6W3JQU197pVVHJlxgCgaIzaPCppdmWlh3UoNvI8hk6IkNraQ40a+WNflPVQWF9wpMmy7ax7pUPBK8gl6MkEP0hK6NfLwhzz+LQWPO8/Cg3UNhEtysfckAhJMRbWe9y2NY05IJxz66Bol9s8N4rnZ1rZySESWyBYp1XmCFCtlCeatgZXPYOfKgaKRHwNuCVR75eiUkgCNyRnGrShfSpOBk+YddTcWOkS7i2jbNGzcMIQOTZGsODq6TVjGvVknljmRjHKoJObScDbgEol8vRMQSDG4zjOCyB9LEZOD5z1VNzHNOm7jboQ7Nt+hjJdmOqWQjBdsY6vxVA6l7POSSYMkUHbPBV57qe4F4qiWZ5dJhJxrcvjPSDOM4zipuQ0dhqCSm8QeH0O0wjGRoZowVWQAMCp56WUkagDzGCOs+WhDVyl2HAZA4M14WTtWOIRsf8bO2PZU3Fiz7+cNhfRWcUMq20dqrKq9GZMqwjAA78Yxo7c5zUBojJOEznZaWHdS5W57o6Tojj8GyadHSefOc/NQWNjd3hSILK9tJrjpVutBDKmgoyElTgsdXfaTjl1eegsV+y4GyjpVe+71lwojRgGOcqZFL4Kg89PlA5ipuLFk4dcMm2ZdPcNcrNqiaLSIymMvG2clz8TGPPUBKx0SRcgjyjFCTku63Bp7S7t7g3iuIXDaRCVzgEY1dIcdfkoRY299uEKXVw1zbT9zyOdTqV1KX7XUqQUJPM9eTz5VNxYw7p8HBDcrc3lx3QyNrCBSAzg5DSOzEvg88cskcyRyIWPe+3CN769muhdrEJdPeGItjTGieF0gznTnq7aXFjLvjwqe9a2Iulj6C3SA5iLaimrvvwgxnPVz9NBYbY4UvPYWNmLpVNr0mX6InXrbPg6xpx6TS4sSe7XDoWmzbyz6YPJdK6tLoxjUmhRo1HIXmcZ62NQEjV4d8Mm2bcSyvcLOskRiK9EU62Vskl2yOWMY7aBKxAbV4IESl7K7MK89KuGLIDkELKjAkYJHMZx1k1IsWPh1wvj2dIZ5JennwVQhdCxg9ekEklj1auXI4x15gJHQqEigFAKAUAoBQCgFAKAUBTN85hb3+zbx+UIaW3lbsQzBejZvIutMEnkNQoC5MARg8xQJ2MXcqfEX6IqLIz6SfFnp7dCclVJ8pANLIhTktCYEK4xpGD1jAx7KWGdK97nnuWP4i/RFLInpJ8X4npIFByFUHzAClkQ5yetn2SFW8JQfSAaWClJamI4lXwVA9AAqbByb1sgd/trLbbPuHPNnQxRIObPK4KoiqObEk9Q7AT2UMTe3Y2e1vZWsDc2ihjjbHxlRVOPnFASdAKAUAoBQCgFAKAUAoBQCgFAKAUAoBQCgFAKAUAoBQCgFAKAUAoBQCgFAKAUAoBQCgFAKAUAoBQGvf2Uc0bxSoskbjS6sMgigKnFuheQDRZ7TkjhHgxzwpc6B2KkjFWCjqAJOAKAwbBu79dqm0mvEukSAyzabdYejZmAiUkM3fEamxy5CgJjfbeLuSEJEOku5z0dpF1lpD+MR8RM6mJwMdoyKAj02FtjAztWLOOeLJDz7efSDPsoD19wtr/wBrR/7JP+WgH3C2v/a0f+yT/loB9wtr/wBrR/7JP+WgH3C2v/a0f+yT/loDY2TucFnW6u7iS9uE/BtIFSOLymKFBpVj8Y5PIUBaaAUAoBQCgFAKAUAoBQCgFAKAUAoBQCgFAKAUAoBQCgFAKAUAoBQCgFAKAUAoBQCgFAKAUAoBQCgFAa+0L6OCJ5pW0RxqWdsE4UcycAZoDle1+MKTv0Gz8rnkbiSN5MeeK3jUs7YzjXpGRz5UIub27Ml2kTR7PsZg8rF5r3aR6Iu/xzEpMjj4o5AD0nIFp3b3TEEjXM8rXV44w87gDSvxIUHKJPMOvJ50JLLQCgFAKAUAoBQCgFAKAUAoBQCgFAKAUAoBQCgFAKAUAoBQCgFAKAUAoBQCgFAKAUAoBQCgFAKAUAoBQCgFAKAUAoD4RQBVA6gBQH2gFAKAUAoBQCgFAKAUAoBQCgFAKAUAoBQCgFAKAUAoBQCgFAKAUAoBQCgFAKAUAoBQCgFAKAUAoBQCgFAKAUAoBQC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www.un.org/ru/youthink/images/corruption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266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1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0688"/>
            <a:ext cx="90364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 smtClean="0">
                <a:latin typeface="Century" panose="02040604050505020304" pitchFamily="18" charset="0"/>
              </a:rPr>
              <a:t>Почему </a:t>
            </a:r>
            <a:r>
              <a:rPr lang="ru-RU" sz="8800" b="1" i="1" dirty="0" smtClean="0">
                <a:latin typeface="Arial Black" pitchFamily="34" charset="0"/>
              </a:rPr>
              <a:t>коррупция</a:t>
            </a:r>
            <a:r>
              <a:rPr lang="ru-RU" sz="8800" b="1" dirty="0" smtClean="0">
                <a:latin typeface="Arial Black" pitchFamily="34" charset="0"/>
              </a:rPr>
              <a:t>-</a:t>
            </a:r>
          </a:p>
          <a:p>
            <a:pPr algn="ctr"/>
            <a:r>
              <a:rPr lang="ru-RU" sz="8000" i="1" dirty="0" smtClean="0">
                <a:latin typeface="Century" panose="02040604050505020304" pitchFamily="18" charset="0"/>
              </a:rPr>
              <a:t>это </a:t>
            </a:r>
          </a:p>
          <a:p>
            <a:pPr algn="ctr"/>
            <a:r>
              <a:rPr lang="ru-RU" sz="9600" b="1" dirty="0" smtClean="0">
                <a:latin typeface="Arial Black" pitchFamily="34" charset="0"/>
              </a:rPr>
              <a:t>плохо?</a:t>
            </a:r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935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Century" panose="02040604050505020304" pitchFamily="18" charset="0"/>
              </a:rPr>
              <a:t>Согласно макроэкономическим и политэкономическим исследованиям, </a:t>
            </a:r>
            <a:endParaRPr lang="ru-RU" sz="4000" dirty="0" smtClean="0">
              <a:latin typeface="Century" panose="02040604050505020304" pitchFamily="18" charset="0"/>
            </a:endParaRPr>
          </a:p>
          <a:p>
            <a:r>
              <a:rPr lang="ru-RU" sz="4000" dirty="0" smtClean="0">
                <a:latin typeface="Arial Black" pitchFamily="34" charset="0"/>
              </a:rPr>
              <a:t>коррупция </a:t>
            </a:r>
            <a:r>
              <a:rPr lang="ru-RU" sz="4000" dirty="0">
                <a:latin typeface="Arial Black" pitchFamily="34" charset="0"/>
              </a:rPr>
              <a:t>является крупнейшим препятствием к экономическому росту и развитию, способным поставить под угрозу любые </a:t>
            </a:r>
            <a:r>
              <a:rPr lang="ru-RU" sz="4000" dirty="0" smtClean="0">
                <a:latin typeface="Arial Black" pitchFamily="34" charset="0"/>
              </a:rPr>
              <a:t>преобразования</a:t>
            </a:r>
            <a:r>
              <a:rPr lang="ru-RU" sz="4000" dirty="0" smtClean="0"/>
              <a:t>. 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В </a:t>
            </a:r>
            <a:r>
              <a:rPr lang="ru-RU" sz="4000" b="1" dirty="0">
                <a:solidFill>
                  <a:srgbClr val="FF0000"/>
                </a:solidFill>
                <a:latin typeface="Century" panose="02040604050505020304" pitchFamily="18" charset="0"/>
              </a:rPr>
              <a:t>большинстве европейских стран коррупция уголовно наказуема.</a:t>
            </a:r>
          </a:p>
        </p:txBody>
      </p:sp>
    </p:spTree>
    <p:extLst>
      <p:ext uri="{BB962C8B-B14F-4D97-AF65-F5344CB8AC3E}">
        <p14:creationId xmlns:p14="http://schemas.microsoft.com/office/powerpoint/2010/main" val="339597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ticorrupcia.ru/_nw/0/02322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24"/>
            <a:ext cx="9157490" cy="66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5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9269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Arial Black" pitchFamily="34" charset="0"/>
              </a:rPr>
              <a:t>Согласно российскому законодательству</a:t>
            </a:r>
            <a:r>
              <a:rPr lang="ru-RU" sz="6600" dirty="0" smtClean="0"/>
              <a:t>,</a:t>
            </a:r>
          </a:p>
          <a:p>
            <a:r>
              <a:rPr lang="ru-RU" sz="6600" dirty="0" smtClean="0"/>
              <a:t> </a:t>
            </a:r>
            <a:r>
              <a:rPr lang="ru-RU" sz="6600" b="1" dirty="0" smtClean="0">
                <a:latin typeface="Arial Black" pitchFamily="34" charset="0"/>
              </a:rPr>
              <a:t>коррупция — это… 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2339</Words>
  <Application>Microsoft Office PowerPoint</Application>
  <PresentationFormat>Экран (4:3)</PresentationFormat>
  <Paragraphs>126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Toma</dc:creator>
  <cp:lastModifiedBy>Вагина Наталья Владимировна</cp:lastModifiedBy>
  <cp:revision>56</cp:revision>
  <dcterms:created xsi:type="dcterms:W3CDTF">2013-04-15T20:55:17Z</dcterms:created>
  <dcterms:modified xsi:type="dcterms:W3CDTF">2019-05-31T11:00:44Z</dcterms:modified>
</cp:coreProperties>
</file>